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3" r:id="rId2"/>
    <p:sldId id="295" r:id="rId3"/>
    <p:sldId id="294" r:id="rId4"/>
    <p:sldId id="296" r:id="rId5"/>
    <p:sldId id="297" r:id="rId6"/>
    <p:sldId id="298" r:id="rId7"/>
    <p:sldId id="299" r:id="rId8"/>
    <p:sldId id="278" r:id="rId9"/>
  </p:sldIdLst>
  <p:sldSz cx="6858000" cy="9906000" type="A4"/>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A91"/>
    <a:srgbClr val="E6E6E6"/>
    <a:srgbClr val="ACABD5"/>
    <a:srgbClr val="A9D18E"/>
    <a:srgbClr val="9DC3E6"/>
    <a:srgbClr val="ED7D31"/>
    <a:srgbClr val="002060"/>
    <a:srgbClr val="A2E8DB"/>
    <a:srgbClr val="7CE486"/>
    <a:srgbClr val="3EC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4660"/>
  </p:normalViewPr>
  <p:slideViewPr>
    <p:cSldViewPr snapToGrid="0">
      <p:cViewPr varScale="1">
        <p:scale>
          <a:sx n="79" d="100"/>
          <a:sy n="79" d="100"/>
        </p:scale>
        <p:origin x="33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FA05C96-6BF6-4BAC-B839-4BBB5EA54ADE}"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37305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FA05C96-6BF6-4BAC-B839-4BBB5EA54ADE}"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4073451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FA05C96-6BF6-4BAC-B839-4BBB5EA54ADE}"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239885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FA05C96-6BF6-4BAC-B839-4BBB5EA54ADE}"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323592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FA05C96-6BF6-4BAC-B839-4BBB5EA54ADE}"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421541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FA05C96-6BF6-4BAC-B839-4BBB5EA54ADE}"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130252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FA05C96-6BF6-4BAC-B839-4BBB5EA54ADE}" type="datetimeFigureOut">
              <a:rPr lang="fr-FR" smtClean="0"/>
              <a:t>30/09/2022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56911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FA05C96-6BF6-4BAC-B839-4BBB5EA54ADE}" type="datetimeFigureOut">
              <a:rPr lang="fr-FR" smtClean="0"/>
              <a:t>30/09/2022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419045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05C96-6BF6-4BAC-B839-4BBB5EA54ADE}" type="datetimeFigureOut">
              <a:rPr lang="fr-FR" smtClean="0"/>
              <a:t>30/09/2022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179788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A05C96-6BF6-4BAC-B839-4BBB5EA54ADE}"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86203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FA05C96-6BF6-4BAC-B839-4BBB5EA54ADE}"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F27C382-5BF8-40FA-9CD8-478F17ED3E0C}" type="slidenum">
              <a:rPr lang="fr-FR" smtClean="0"/>
              <a:t>‹N°›</a:t>
            </a:fld>
            <a:endParaRPr lang="fr-FR"/>
          </a:p>
        </p:txBody>
      </p:sp>
    </p:spTree>
    <p:extLst>
      <p:ext uri="{BB962C8B-B14F-4D97-AF65-F5344CB8AC3E}">
        <p14:creationId xmlns:p14="http://schemas.microsoft.com/office/powerpoint/2010/main" val="144358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FA05C96-6BF6-4BAC-B839-4BBB5EA54ADE}" type="datetimeFigureOut">
              <a:rPr lang="fr-FR" smtClean="0"/>
              <a:t>30/09/2022</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F27C382-5BF8-40FA-9CD8-478F17ED3E0C}" type="slidenum">
              <a:rPr lang="fr-FR" smtClean="0"/>
              <a:t>‹N°›</a:t>
            </a:fld>
            <a:endParaRPr lang="fr-FR"/>
          </a:p>
        </p:txBody>
      </p:sp>
    </p:spTree>
    <p:extLst>
      <p:ext uri="{BB962C8B-B14F-4D97-AF65-F5344CB8AC3E}">
        <p14:creationId xmlns:p14="http://schemas.microsoft.com/office/powerpoint/2010/main" val="851430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hyperlink" Target="mailto:Apestnazaire26190@gmail.com" TargetMode="External"/><Relationship Id="rId3" Type="http://schemas.openxmlformats.org/officeDocument/2006/relationships/hyperlink" Target="mailto:secr&#233;tariat@mairie-st-nazaire-en-royans.fr" TargetMode="External"/><Relationship Id="rId7" Type="http://schemas.openxmlformats.org/officeDocument/2006/relationships/hyperlink" Target="mailto:bonjour.comiteanimation@gmail.com"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www.saint-nazaire-en-royans.com/" TargetMode="External"/><Relationship Id="rId9"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331ADF-0239-4146-B406-8EFE340BFCB6}"/>
              </a:ext>
            </a:extLst>
          </p:cNvPr>
          <p:cNvSpPr/>
          <p:nvPr/>
        </p:nvSpPr>
        <p:spPr>
          <a:xfrm>
            <a:off x="-61212" y="8244340"/>
            <a:ext cx="7053954" cy="1661660"/>
          </a:xfrm>
          <a:prstGeom prst="rect">
            <a:avLst/>
          </a:prstGeom>
          <a:solidFill>
            <a:srgbClr val="ACA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Saint-Nazaire-en-Royans – Le site officiel de la commune">
            <a:extLst>
              <a:ext uri="{FF2B5EF4-FFF2-40B4-BE49-F238E27FC236}">
                <a16:creationId xmlns:a16="http://schemas.microsoft.com/office/drawing/2014/main" id="{77A66F61-2885-4249-AD1D-297C83E071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38"/>
          <a:stretch/>
        </p:blipFill>
        <p:spPr bwMode="auto">
          <a:xfrm>
            <a:off x="1" y="546962"/>
            <a:ext cx="6930360" cy="3251483"/>
          </a:xfrm>
          <a:prstGeom prst="rect">
            <a:avLst/>
          </a:prstGeom>
          <a:noFill/>
          <a:extLst>
            <a:ext uri="{909E8E84-426E-40DD-AFC4-6F175D3DCCD1}">
              <a14:hiddenFill xmlns:a14="http://schemas.microsoft.com/office/drawing/2010/main">
                <a:solidFill>
                  <a:srgbClr val="FFFFFF"/>
                </a:solidFill>
              </a14:hiddenFill>
            </a:ext>
          </a:extLst>
        </p:spPr>
      </p:pic>
      <p:sp>
        <p:nvSpPr>
          <p:cNvPr id="17" name="Organigramme : Délai 16">
            <a:extLst>
              <a:ext uri="{FF2B5EF4-FFF2-40B4-BE49-F238E27FC236}">
                <a16:creationId xmlns:a16="http://schemas.microsoft.com/office/drawing/2014/main" id="{8367D24D-484D-4D17-BF40-DA9CC3927E9B}"/>
              </a:ext>
            </a:extLst>
          </p:cNvPr>
          <p:cNvSpPr/>
          <p:nvPr/>
        </p:nvSpPr>
        <p:spPr>
          <a:xfrm>
            <a:off x="0" y="-208338"/>
            <a:ext cx="1600200" cy="210493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BC20501B-E4AD-4731-8DAB-C20E881D8723}"/>
              </a:ext>
            </a:extLst>
          </p:cNvPr>
          <p:cNvSpPr txBox="1"/>
          <p:nvPr/>
        </p:nvSpPr>
        <p:spPr>
          <a:xfrm rot="16200000">
            <a:off x="-1518001" y="4943555"/>
            <a:ext cx="3454792" cy="523220"/>
          </a:xfrm>
          <a:prstGeom prst="rect">
            <a:avLst/>
          </a:prstGeom>
          <a:noFill/>
        </p:spPr>
        <p:txBody>
          <a:bodyPr wrap="square" rtlCol="0" anchor="ctr">
            <a:spAutoFit/>
          </a:bodyPr>
          <a:lstStyle/>
          <a:p>
            <a:pPr algn="r"/>
            <a:r>
              <a:rPr lang="fr-FR" sz="2800" b="1" dirty="0">
                <a:latin typeface="Calibri" panose="020F0502020204030204" pitchFamily="34" charset="0"/>
                <a:ea typeface="KaiTi" panose="020B0503020204020204" pitchFamily="49" charset="-122"/>
                <a:cs typeface="Calibri" panose="020F0502020204030204" pitchFamily="34" charset="0"/>
              </a:rPr>
              <a:t>LE MOT DU MAIRE</a:t>
            </a:r>
          </a:p>
        </p:txBody>
      </p:sp>
      <p:sp>
        <p:nvSpPr>
          <p:cNvPr id="23" name="Lune 22">
            <a:extLst>
              <a:ext uri="{FF2B5EF4-FFF2-40B4-BE49-F238E27FC236}">
                <a16:creationId xmlns:a16="http://schemas.microsoft.com/office/drawing/2014/main" id="{56EF939D-FBD0-4A8D-8E9C-37A9855C688D}"/>
              </a:ext>
            </a:extLst>
          </p:cNvPr>
          <p:cNvSpPr/>
          <p:nvPr/>
        </p:nvSpPr>
        <p:spPr>
          <a:xfrm rot="14459801">
            <a:off x="5939017" y="3452156"/>
            <a:ext cx="1100981" cy="1682207"/>
          </a:xfrm>
          <a:prstGeom prst="moon">
            <a:avLst>
              <a:gd name="adj" fmla="val 824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10B0A7D7-4DA5-40F2-8D42-58BC1BE57847}"/>
              </a:ext>
            </a:extLst>
          </p:cNvPr>
          <p:cNvSpPr/>
          <p:nvPr/>
        </p:nvSpPr>
        <p:spPr>
          <a:xfrm>
            <a:off x="4470071" y="4239611"/>
            <a:ext cx="2550996" cy="3898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rganigramme : Entrée manuelle 17">
            <a:extLst>
              <a:ext uri="{FF2B5EF4-FFF2-40B4-BE49-F238E27FC236}">
                <a16:creationId xmlns:a16="http://schemas.microsoft.com/office/drawing/2014/main" id="{09D6BE74-02B0-4078-974B-F754DE0313A9}"/>
              </a:ext>
            </a:extLst>
          </p:cNvPr>
          <p:cNvSpPr/>
          <p:nvPr/>
        </p:nvSpPr>
        <p:spPr>
          <a:xfrm rot="10800000">
            <a:off x="1358900" y="0"/>
            <a:ext cx="5556488" cy="1232148"/>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Bulle narrative : ronde 13">
            <a:extLst>
              <a:ext uri="{FF2B5EF4-FFF2-40B4-BE49-F238E27FC236}">
                <a16:creationId xmlns:a16="http://schemas.microsoft.com/office/drawing/2014/main" id="{14536257-3667-4383-82A6-384B538AF8F3}"/>
              </a:ext>
            </a:extLst>
          </p:cNvPr>
          <p:cNvSpPr/>
          <p:nvPr/>
        </p:nvSpPr>
        <p:spPr>
          <a:xfrm rot="15857138">
            <a:off x="-135694" y="-254666"/>
            <a:ext cx="2215610" cy="2115605"/>
          </a:xfrm>
          <a:prstGeom prst="wedgeEllipseCallout">
            <a:avLst>
              <a:gd name="adj1" fmla="val 3638"/>
              <a:gd name="adj2" fmla="val 777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a:extLst>
              <a:ext uri="{FF2B5EF4-FFF2-40B4-BE49-F238E27FC236}">
                <a16:creationId xmlns:a16="http://schemas.microsoft.com/office/drawing/2014/main" id="{59047593-8C4E-4DF1-9766-69D9A742F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50" y="174566"/>
            <a:ext cx="902110" cy="90740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4F2FC32E-AD04-4CFC-BB93-FF0B3B31DCDC}"/>
              </a:ext>
            </a:extLst>
          </p:cNvPr>
          <p:cNvSpPr txBox="1"/>
          <p:nvPr/>
        </p:nvSpPr>
        <p:spPr>
          <a:xfrm>
            <a:off x="2550327" y="-114986"/>
            <a:ext cx="4002199" cy="923330"/>
          </a:xfrm>
          <a:prstGeom prst="rect">
            <a:avLst/>
          </a:prstGeom>
          <a:noFill/>
        </p:spPr>
        <p:txBody>
          <a:bodyPr wrap="square" rtlCol="0" anchor="ctr">
            <a:spAutoFit/>
          </a:bodyPr>
          <a:lstStyle/>
          <a:p>
            <a:pPr algn="ctr"/>
            <a:r>
              <a:rPr lang="fr-FR" sz="5400" dirty="0">
                <a:solidFill>
                  <a:schemeClr val="bg1"/>
                </a:solidFill>
                <a:latin typeface="Freestyle Script" panose="030804020302050B0404" pitchFamily="66" charset="0"/>
                <a:ea typeface="KaiTi" panose="020B0503020204020204" pitchFamily="49" charset="-122"/>
                <a:cs typeface="Calibri" panose="020F0502020204030204" pitchFamily="34" charset="0"/>
              </a:rPr>
              <a:t>Votre magazine</a:t>
            </a:r>
          </a:p>
        </p:txBody>
      </p:sp>
      <p:sp>
        <p:nvSpPr>
          <p:cNvPr id="12" name="ZoneTexte 11">
            <a:extLst>
              <a:ext uri="{FF2B5EF4-FFF2-40B4-BE49-F238E27FC236}">
                <a16:creationId xmlns:a16="http://schemas.microsoft.com/office/drawing/2014/main" id="{97F797E9-037D-48B1-A3AC-B7E67E7F368A}"/>
              </a:ext>
            </a:extLst>
          </p:cNvPr>
          <p:cNvSpPr txBox="1"/>
          <p:nvPr/>
        </p:nvSpPr>
        <p:spPr>
          <a:xfrm>
            <a:off x="32004" y="1088367"/>
            <a:ext cx="1840992" cy="584775"/>
          </a:xfrm>
          <a:prstGeom prst="rect">
            <a:avLst/>
          </a:prstGeom>
          <a:noFill/>
        </p:spPr>
        <p:txBody>
          <a:bodyPr wrap="square" rtlCol="0" anchor="ctr">
            <a:spAutoFit/>
          </a:bodyPr>
          <a:lstStyle/>
          <a:p>
            <a:pPr algn="ctr"/>
            <a:r>
              <a:rPr lang="fr-FR" sz="1600" b="1" dirty="0">
                <a:solidFill>
                  <a:srgbClr val="4C4A91"/>
                </a:solidFill>
                <a:latin typeface="Calibri" panose="020F0502020204030204" pitchFamily="34" charset="0"/>
                <a:ea typeface="KaiTi" panose="020B0503020204020204" pitchFamily="49" charset="-122"/>
                <a:cs typeface="Calibri" panose="020F0502020204030204" pitchFamily="34" charset="0"/>
              </a:rPr>
              <a:t>Saint Nazaire-en-Royans</a:t>
            </a:r>
          </a:p>
        </p:txBody>
      </p:sp>
      <p:sp>
        <p:nvSpPr>
          <p:cNvPr id="13" name="ZoneTexte 12">
            <a:extLst>
              <a:ext uri="{FF2B5EF4-FFF2-40B4-BE49-F238E27FC236}">
                <a16:creationId xmlns:a16="http://schemas.microsoft.com/office/drawing/2014/main" id="{3DA2BE1B-17DB-4C3E-8862-A39C37194A6C}"/>
              </a:ext>
            </a:extLst>
          </p:cNvPr>
          <p:cNvSpPr txBox="1"/>
          <p:nvPr/>
        </p:nvSpPr>
        <p:spPr>
          <a:xfrm rot="21402668">
            <a:off x="3443823" y="597502"/>
            <a:ext cx="3469088" cy="584775"/>
          </a:xfrm>
          <a:prstGeom prst="rect">
            <a:avLst/>
          </a:prstGeom>
        </p:spPr>
        <p:txBody>
          <a:bodyPr wrap="square" rtlCol="0" anchor="ctr">
            <a:spAutoFit/>
          </a:bodyPr>
          <a:lstStyle/>
          <a:p>
            <a:pPr algn="r"/>
            <a:r>
              <a:rPr lang="fr-FR" sz="32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p>
        </p:txBody>
      </p:sp>
      <p:sp>
        <p:nvSpPr>
          <p:cNvPr id="26" name="Triangle isocèle 25">
            <a:extLst>
              <a:ext uri="{FF2B5EF4-FFF2-40B4-BE49-F238E27FC236}">
                <a16:creationId xmlns:a16="http://schemas.microsoft.com/office/drawing/2014/main" id="{5825EAF9-93BF-4D01-8DBF-20089219F880}"/>
              </a:ext>
            </a:extLst>
          </p:cNvPr>
          <p:cNvSpPr/>
          <p:nvPr/>
        </p:nvSpPr>
        <p:spPr>
          <a:xfrm rot="16558745">
            <a:off x="4302679" y="3978790"/>
            <a:ext cx="323833" cy="59739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C83ECE38-07A4-4EAA-B807-FF762D0EEFD8}"/>
              </a:ext>
            </a:extLst>
          </p:cNvPr>
          <p:cNvSpPr txBox="1"/>
          <p:nvPr/>
        </p:nvSpPr>
        <p:spPr>
          <a:xfrm>
            <a:off x="368492" y="3526191"/>
            <a:ext cx="3926110" cy="2862322"/>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Chères </a:t>
            </a:r>
            <a:r>
              <a:rPr lang="fr-FR" sz="1100" dirty="0" err="1">
                <a:latin typeface="Calibri" panose="020F0502020204030204" pitchFamily="34" charset="0"/>
                <a:ea typeface="KaiTi" panose="020B0503020204020204" pitchFamily="49" charset="-122"/>
                <a:cs typeface="Calibri" panose="020F0502020204030204" pitchFamily="34" charset="0"/>
              </a:rPr>
              <a:t>Nazairoises</a:t>
            </a:r>
            <a:r>
              <a:rPr lang="fr-FR" sz="1100" dirty="0">
                <a:latin typeface="Calibri" panose="020F0502020204030204" pitchFamily="34" charset="0"/>
                <a:ea typeface="KaiTi" panose="020B0503020204020204" pitchFamily="49" charset="-122"/>
                <a:cs typeface="Calibri" panose="020F0502020204030204" pitchFamily="34" charset="0"/>
              </a:rPr>
              <a:t>, Chers </a:t>
            </a:r>
            <a:r>
              <a:rPr lang="fr-FR" sz="1100" dirty="0" err="1">
                <a:latin typeface="Calibri" panose="020F0502020204030204" pitchFamily="34" charset="0"/>
                <a:ea typeface="KaiTi" panose="020B0503020204020204" pitchFamily="49" charset="-122"/>
                <a:cs typeface="Calibri" panose="020F0502020204030204" pitchFamily="34" charset="0"/>
              </a:rPr>
              <a:t>Nazairois</a:t>
            </a:r>
            <a:r>
              <a:rPr lang="fr-FR" sz="1100" dirty="0">
                <a:latin typeface="Calibri" panose="020F0502020204030204" pitchFamily="34" charset="0"/>
                <a:ea typeface="KaiTi" panose="020B0503020204020204" pitchFamily="49" charset="-122"/>
                <a:cs typeface="Calibri" panose="020F0502020204030204" pitchFamily="34" charset="0"/>
              </a:rPr>
              <a:t>,</a:t>
            </a:r>
          </a:p>
          <a:p>
            <a:endParaRPr lang="fr-FR" sz="500" dirty="0">
              <a:latin typeface="Calibri" panose="020F0502020204030204" pitchFamily="34" charset="0"/>
              <a:ea typeface="KaiTi" panose="020B0503020204020204" pitchFamily="49" charset="-122"/>
              <a:cs typeface="Calibri" panose="020F0502020204030204" pitchFamily="34" charset="0"/>
            </a:endParaRPr>
          </a:p>
          <a:p>
            <a:r>
              <a:rPr lang="fr-FR" sz="1100" dirty="0">
                <a:latin typeface="Calibri" panose="020F0502020204030204" pitchFamily="34" charset="0"/>
                <a:ea typeface="KaiTi" panose="020B0503020204020204" pitchFamily="49" charset="-122"/>
                <a:cs typeface="Calibri" panose="020F0502020204030204" pitchFamily="34" charset="0"/>
              </a:rPr>
              <a:t>Je vous adresse tous mes vœux de bonheur pour cette nouvelle année 2021.</a:t>
            </a:r>
          </a:p>
          <a:p>
            <a:endParaRPr lang="fr-FR" sz="500" dirty="0">
              <a:latin typeface="Calibri" panose="020F0502020204030204" pitchFamily="34" charset="0"/>
              <a:ea typeface="KaiTi" panose="020B0503020204020204" pitchFamily="49" charset="-122"/>
              <a:cs typeface="Calibri" panose="020F0502020204030204" pitchFamily="34" charset="0"/>
            </a:endParaRPr>
          </a:p>
          <a:p>
            <a:r>
              <a:rPr lang="fr-FR" sz="1100" dirty="0">
                <a:latin typeface="Calibri" panose="020F0502020204030204" pitchFamily="34" charset="0"/>
                <a:ea typeface="KaiTi" panose="020B0503020204020204" pitchFamily="49" charset="-122"/>
                <a:cs typeface="Calibri" panose="020F0502020204030204" pitchFamily="34" charset="0"/>
              </a:rPr>
              <a:t>Celle-ci s'annonce, pour l'instant, en continuité de l'année écoulée sur le plan sanitaire.</a:t>
            </a:r>
          </a:p>
          <a:p>
            <a:r>
              <a:rPr lang="fr-FR" sz="1100" dirty="0">
                <a:latin typeface="Calibri" panose="020F0502020204030204" pitchFamily="34" charset="0"/>
                <a:ea typeface="KaiTi" panose="020B0503020204020204" pitchFamily="49" charset="-122"/>
                <a:cs typeface="Calibri" panose="020F0502020204030204" pitchFamily="34" charset="0"/>
              </a:rPr>
              <a:t>L'épisode de lutte citoyenne contre le projet de carrière s'achève enfin sur un avis défavorable du Préfet. L'arrêté définitif sera publié début Février. Nous avons bon espoir. </a:t>
            </a:r>
          </a:p>
          <a:p>
            <a:endParaRPr lang="fr-FR" sz="500" dirty="0">
              <a:latin typeface="Calibri" panose="020F0502020204030204" pitchFamily="34" charset="0"/>
              <a:ea typeface="KaiTi" panose="020B0503020204020204" pitchFamily="49" charset="-122"/>
              <a:cs typeface="Calibri" panose="020F0502020204030204" pitchFamily="34" charset="0"/>
            </a:endParaRPr>
          </a:p>
          <a:p>
            <a:r>
              <a:rPr lang="fr-FR" sz="1100" dirty="0">
                <a:latin typeface="Calibri" panose="020F0502020204030204" pitchFamily="34" charset="0"/>
                <a:ea typeface="KaiTi" panose="020B0503020204020204" pitchFamily="49" charset="-122"/>
                <a:cs typeface="Calibri" panose="020F0502020204030204" pitchFamily="34" charset="0"/>
              </a:rPr>
              <a:t>Les travaux d'aménagement du centre bourg vont démarrer en ce début d'année. Au vu des complications dues aux conditions sanitaires et des délais impartis très courts pour ne pas perdre les subventions, nous n’avons pu concerter les habitants. Ainsi, les commerçants qui sont les premiers utilisateurs et animateurs du centre bourg seront mis à contribution pour que le projet final corresponde aux attentes et besoin de chacun. </a:t>
            </a:r>
          </a:p>
        </p:txBody>
      </p:sp>
      <p:sp>
        <p:nvSpPr>
          <p:cNvPr id="15" name="Rectangle 14">
            <a:extLst>
              <a:ext uri="{FF2B5EF4-FFF2-40B4-BE49-F238E27FC236}">
                <a16:creationId xmlns:a16="http://schemas.microsoft.com/office/drawing/2014/main" id="{D93E8240-0379-48B1-95C5-A2B50B976827}"/>
              </a:ext>
            </a:extLst>
          </p:cNvPr>
          <p:cNvSpPr/>
          <p:nvPr/>
        </p:nvSpPr>
        <p:spPr>
          <a:xfrm>
            <a:off x="507" y="2926080"/>
            <a:ext cx="7020560" cy="5319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F01ADB0D-24E0-4B66-839B-35EFAEA22333}"/>
              </a:ext>
            </a:extLst>
          </p:cNvPr>
          <p:cNvSpPr txBox="1"/>
          <p:nvPr/>
        </p:nvSpPr>
        <p:spPr>
          <a:xfrm rot="16200000">
            <a:off x="-1684936" y="4615994"/>
            <a:ext cx="3837430" cy="492443"/>
          </a:xfrm>
          <a:prstGeom prst="rect">
            <a:avLst/>
          </a:prstGeom>
          <a:noFill/>
        </p:spPr>
        <p:txBody>
          <a:bodyPr wrap="square" rtlCol="0" anchor="ctr">
            <a:spAutoFit/>
          </a:bodyPr>
          <a:lstStyle/>
          <a:p>
            <a:pPr algn="r"/>
            <a:r>
              <a:rPr lang="fr-FR" sz="2500" b="1" dirty="0">
                <a:latin typeface="Calibri" panose="020F0502020204030204" pitchFamily="34" charset="0"/>
                <a:ea typeface="KaiTi" panose="020B0503020204020204" pitchFamily="49" charset="-122"/>
                <a:cs typeface="Calibri" panose="020F0502020204030204" pitchFamily="34" charset="0"/>
              </a:rPr>
              <a:t>LE BILLET DU MAIRE</a:t>
            </a:r>
          </a:p>
        </p:txBody>
      </p:sp>
      <p:sp>
        <p:nvSpPr>
          <p:cNvPr id="35" name="Organigramme : Entrée manuelle 34">
            <a:extLst>
              <a:ext uri="{FF2B5EF4-FFF2-40B4-BE49-F238E27FC236}">
                <a16:creationId xmlns:a16="http://schemas.microsoft.com/office/drawing/2014/main" id="{BE76BDB2-EB9C-4D89-9CFA-505F0BFB7C59}"/>
              </a:ext>
            </a:extLst>
          </p:cNvPr>
          <p:cNvSpPr/>
          <p:nvPr/>
        </p:nvSpPr>
        <p:spPr>
          <a:xfrm rot="10800000">
            <a:off x="-12444" y="7969701"/>
            <a:ext cx="70862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ACE7BCDD-98D5-4137-97F5-2097EB82EFD9}"/>
              </a:ext>
            </a:extLst>
          </p:cNvPr>
          <p:cNvSpPr txBox="1"/>
          <p:nvPr/>
        </p:nvSpPr>
        <p:spPr>
          <a:xfrm>
            <a:off x="545089" y="7897692"/>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Communication</a:t>
            </a:r>
          </a:p>
        </p:txBody>
      </p:sp>
      <p:sp>
        <p:nvSpPr>
          <p:cNvPr id="37" name="ZoneTexte 36">
            <a:extLst>
              <a:ext uri="{FF2B5EF4-FFF2-40B4-BE49-F238E27FC236}">
                <a16:creationId xmlns:a16="http://schemas.microsoft.com/office/drawing/2014/main" id="{04D47982-9B4B-48E8-968A-6C68C5ED6F63}"/>
              </a:ext>
            </a:extLst>
          </p:cNvPr>
          <p:cNvSpPr txBox="1"/>
          <p:nvPr/>
        </p:nvSpPr>
        <p:spPr>
          <a:xfrm>
            <a:off x="208736" y="8407775"/>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La municipalité dispose de 3 moyens principaux pour communiquer avec les habitants : </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38" name="ZoneTexte 37">
            <a:extLst>
              <a:ext uri="{FF2B5EF4-FFF2-40B4-BE49-F238E27FC236}">
                <a16:creationId xmlns:a16="http://schemas.microsoft.com/office/drawing/2014/main" id="{42647879-0A7B-49EB-B066-C216EFD2C5F1}"/>
              </a:ext>
            </a:extLst>
          </p:cNvPr>
          <p:cNvSpPr txBox="1"/>
          <p:nvPr/>
        </p:nvSpPr>
        <p:spPr>
          <a:xfrm>
            <a:off x="192913" y="8643372"/>
            <a:ext cx="5282029" cy="1107996"/>
          </a:xfrm>
          <a:prstGeom prst="rect">
            <a:avLst/>
          </a:prstGeom>
          <a:noFill/>
        </p:spPr>
        <p:txBody>
          <a:bodyPr wrap="square" rtlCol="0" anchor="ctr">
            <a:spAutoFit/>
          </a:bodyPr>
          <a:lstStyle/>
          <a:p>
            <a:pPr marL="228600" indent="-228600">
              <a:buAutoNum type="arabicPeriod"/>
            </a:pPr>
            <a:r>
              <a:rPr lang="fr-FR" sz="1100" dirty="0">
                <a:latin typeface="Calibri" panose="020F0502020204030204" pitchFamily="34" charset="0"/>
                <a:ea typeface="KaiTi" panose="020B0503020204020204" pitchFamily="49" charset="-122"/>
                <a:cs typeface="Calibri" panose="020F0502020204030204" pitchFamily="34" charset="0"/>
              </a:rPr>
              <a:t>le bulletin municipal qui est distribué par courrier 4 fois dans l’année</a:t>
            </a:r>
          </a:p>
          <a:p>
            <a:pPr marL="228600" indent="-228600">
              <a:buAutoNum type="arabicPeriod"/>
            </a:pPr>
            <a:r>
              <a:rPr lang="fr-FR" sz="1100" dirty="0">
                <a:latin typeface="Calibri" panose="020F0502020204030204" pitchFamily="34" charset="0"/>
                <a:ea typeface="KaiTi" panose="020B0503020204020204" pitchFamily="49" charset="-122"/>
                <a:cs typeface="Calibri" panose="020F0502020204030204" pitchFamily="34" charset="0"/>
              </a:rPr>
              <a:t>le site internet sur lequel sont disponibles principalement les informations institutionnelles et d’autres informations mises au fil de l’eau</a:t>
            </a:r>
          </a:p>
          <a:p>
            <a:pPr marL="228600" indent="-228600">
              <a:buAutoNum type="arabicPeriod"/>
            </a:pPr>
            <a:r>
              <a:rPr lang="fr-FR" sz="1100" dirty="0" err="1">
                <a:latin typeface="Calibri" panose="020F0502020204030204" pitchFamily="34" charset="0"/>
                <a:ea typeface="KaiTi" panose="020B0503020204020204" pitchFamily="49" charset="-122"/>
                <a:cs typeface="Calibri" panose="020F0502020204030204" pitchFamily="34" charset="0"/>
              </a:rPr>
              <a:t>PanneauPocket</a:t>
            </a:r>
            <a:r>
              <a:rPr lang="fr-FR" sz="1100" dirty="0">
                <a:latin typeface="Calibri" panose="020F0502020204030204" pitchFamily="34" charset="0"/>
                <a:ea typeface="KaiTi" panose="020B0503020204020204" pitchFamily="49" charset="-122"/>
                <a:cs typeface="Calibri" panose="020F0502020204030204" pitchFamily="34" charset="0"/>
              </a:rPr>
              <a:t> qui est une application permettant de recevoir directement sur son smartphone les informations : une fois cette application installée, un avertissement vous signale les nouvelles informations mises en ligne par la commune.</a:t>
            </a:r>
          </a:p>
        </p:txBody>
      </p:sp>
      <p:pic>
        <p:nvPicPr>
          <p:cNvPr id="4" name="Image 3">
            <a:extLst>
              <a:ext uri="{FF2B5EF4-FFF2-40B4-BE49-F238E27FC236}">
                <a16:creationId xmlns:a16="http://schemas.microsoft.com/office/drawing/2014/main" id="{676BBBB6-12AF-4090-9DE8-D00F1EAE6CF6}"/>
              </a:ext>
            </a:extLst>
          </p:cNvPr>
          <p:cNvPicPr>
            <a:picLocks noChangeAspect="1"/>
          </p:cNvPicPr>
          <p:nvPr/>
        </p:nvPicPr>
        <p:blipFill rotWithShape="1">
          <a:blip r:embed="rId4">
            <a:extLst>
              <a:ext uri="{28A0092B-C50C-407E-A947-70E740481C1C}">
                <a14:useLocalDpi xmlns:a14="http://schemas.microsoft.com/office/drawing/2010/main" val="0"/>
              </a:ext>
            </a:extLst>
          </a:blip>
          <a:srcRect b="12028"/>
          <a:stretch/>
        </p:blipFill>
        <p:spPr>
          <a:xfrm>
            <a:off x="5287960" y="8793368"/>
            <a:ext cx="842170" cy="853576"/>
          </a:xfrm>
          <a:prstGeom prst="rect">
            <a:avLst/>
          </a:prstGeom>
        </p:spPr>
      </p:pic>
      <p:pic>
        <p:nvPicPr>
          <p:cNvPr id="8" name="Image 7">
            <a:extLst>
              <a:ext uri="{FF2B5EF4-FFF2-40B4-BE49-F238E27FC236}">
                <a16:creationId xmlns:a16="http://schemas.microsoft.com/office/drawing/2014/main" id="{F10E0BE1-C1AB-47EC-A835-67AD6F22BF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671" y="8686271"/>
            <a:ext cx="626555" cy="1060834"/>
          </a:xfrm>
          <a:prstGeom prst="rect">
            <a:avLst/>
          </a:prstGeom>
        </p:spPr>
      </p:pic>
      <p:sp>
        <p:nvSpPr>
          <p:cNvPr id="32" name="ZoneTexte 31">
            <a:extLst>
              <a:ext uri="{FF2B5EF4-FFF2-40B4-BE49-F238E27FC236}">
                <a16:creationId xmlns:a16="http://schemas.microsoft.com/office/drawing/2014/main" id="{3289F0FB-3162-4D49-B028-1ED8BA6019D6}"/>
              </a:ext>
            </a:extLst>
          </p:cNvPr>
          <p:cNvSpPr txBox="1"/>
          <p:nvPr/>
        </p:nvSpPr>
        <p:spPr>
          <a:xfrm>
            <a:off x="5400540" y="8566137"/>
            <a:ext cx="926386"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Mairie :</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33" name="ZoneTexte 32">
            <a:extLst>
              <a:ext uri="{FF2B5EF4-FFF2-40B4-BE49-F238E27FC236}">
                <a16:creationId xmlns:a16="http://schemas.microsoft.com/office/drawing/2014/main" id="{DB52E64E-37AF-4176-9DA5-336CFBCB975F}"/>
              </a:ext>
            </a:extLst>
          </p:cNvPr>
          <p:cNvSpPr txBox="1"/>
          <p:nvPr/>
        </p:nvSpPr>
        <p:spPr>
          <a:xfrm>
            <a:off x="6066853" y="8290419"/>
            <a:ext cx="926386" cy="430887"/>
          </a:xfrm>
          <a:prstGeom prst="rect">
            <a:avLst/>
          </a:prstGeom>
          <a:noFill/>
        </p:spPr>
        <p:txBody>
          <a:bodyPr wrap="square" rtlCol="0" anchor="ctr">
            <a:spAutoFit/>
          </a:bodyPr>
          <a:lstStyle/>
          <a:p>
            <a:pPr algn="ctr"/>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Panneau Pocket :</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6" name="ZoneTexte 5">
            <a:extLst>
              <a:ext uri="{FF2B5EF4-FFF2-40B4-BE49-F238E27FC236}">
                <a16:creationId xmlns:a16="http://schemas.microsoft.com/office/drawing/2014/main" id="{BEA723B0-8FB5-2C77-E7C5-2C2404F1C0CA}"/>
              </a:ext>
            </a:extLst>
          </p:cNvPr>
          <p:cNvSpPr txBox="1"/>
          <p:nvPr/>
        </p:nvSpPr>
        <p:spPr>
          <a:xfrm>
            <a:off x="401773" y="2955375"/>
            <a:ext cx="4375413" cy="3264676"/>
          </a:xfrm>
          <a:prstGeom prst="rect">
            <a:avLst/>
          </a:prstGeom>
          <a:noFill/>
        </p:spPr>
        <p:txBody>
          <a:bodyPr wrap="square" rtlCol="0" anchor="ctr">
            <a:spAutoFit/>
          </a:bodyPr>
          <a:lstStyle/>
          <a:p>
            <a:pPr algn="just">
              <a:lnSpc>
                <a:spcPct val="107000"/>
              </a:lnSpc>
              <a:spcAft>
                <a:spcPts val="600"/>
              </a:spcAft>
            </a:pPr>
            <a:r>
              <a:rPr lang="fr-FR" sz="1100" dirty="0">
                <a:effectLst/>
                <a:ea typeface="Calibri" panose="020F0502020204030204" pitchFamily="34" charset="0"/>
                <a:cs typeface="Times New Roman" panose="02020603050405020304" pitchFamily="18" charset="0"/>
              </a:rPr>
              <a:t>Chères nazairoises, Chers nazairois,</a:t>
            </a:r>
          </a:p>
          <a:p>
            <a:pPr algn="just">
              <a:lnSpc>
                <a:spcPct val="107000"/>
              </a:lnSpc>
              <a:spcAft>
                <a:spcPts val="800"/>
              </a:spcAft>
            </a:pPr>
            <a:r>
              <a:rPr lang="fr-FR" sz="1100" dirty="0">
                <a:effectLst/>
                <a:ea typeface="Calibri" panose="020F0502020204030204" pitchFamily="34" charset="0"/>
                <a:cs typeface="Times New Roman" panose="02020603050405020304" pitchFamily="18" charset="0"/>
              </a:rPr>
              <a:t>A l’occasion du Vercorsman, j’ai discuté avec un bénévole du village qui me disait parfois rigoler à la lecture du mot du maire, mais m’indiquait qu’il me fallait dorénavant fédérer les habitants. C’est tout à fait juste. C’est la raison pour laquelle je serais dorénavant bienveillant.</a:t>
            </a:r>
          </a:p>
          <a:p>
            <a:pPr algn="just">
              <a:lnSpc>
                <a:spcPct val="107000"/>
              </a:lnSpc>
              <a:spcAft>
                <a:spcPts val="800"/>
              </a:spcAft>
            </a:pPr>
            <a:r>
              <a:rPr lang="fr-FR" sz="1100" dirty="0">
                <a:effectLst/>
                <a:ea typeface="Calibri" panose="020F0502020204030204" pitchFamily="34" charset="0"/>
                <a:cs typeface="Times New Roman" panose="02020603050405020304" pitchFamily="18" charset="0"/>
              </a:rPr>
              <a:t>Au départ, je pensais vous annoncer la création de la rubrique « CARTON ROUGE » et vous parler de Tiff’ Ana qui vient de partir, après 10 ans de location d’un logement accueillant son salon de coiffure, en déclarant une liquidation judiciaire alors qu’elle vient de reprendre un salon de coiffure sur St Laurent en Royans et vient de faire construire sa maison sur St Just de Claix, mais je n’en ferai rien.</a:t>
            </a:r>
          </a:p>
          <a:p>
            <a:pPr algn="just">
              <a:lnSpc>
                <a:spcPct val="107000"/>
              </a:lnSpc>
              <a:spcAft>
                <a:spcPts val="800"/>
              </a:spcAft>
            </a:pPr>
            <a:r>
              <a:rPr lang="fr-FR" sz="1100" dirty="0">
                <a:effectLst/>
                <a:ea typeface="Calibri" panose="020F0502020204030204" pitchFamily="34" charset="0"/>
                <a:cs typeface="Times New Roman" panose="02020603050405020304" pitchFamily="18" charset="0"/>
              </a:rPr>
              <a:t>Avant j’aurais signalé qu’elle laisse 3000€ de loyers impayés et informa la municipalité de sa liquidation judiciaire 3 jours avant la fin du préavis de départ, filant sans faire d’état des lieux… et je me serais indigné de ce comportement surtout venant d’une réserviste de la gendarmerie ! Mais ça c’était avant !</a:t>
            </a:r>
          </a:p>
        </p:txBody>
      </p:sp>
      <p:pic>
        <p:nvPicPr>
          <p:cNvPr id="11" name="Image 10">
            <a:extLst>
              <a:ext uri="{FF2B5EF4-FFF2-40B4-BE49-F238E27FC236}">
                <a16:creationId xmlns:a16="http://schemas.microsoft.com/office/drawing/2014/main" id="{8B2F61DB-3DED-616C-4ED4-5DC2DE9E2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563" y="3111760"/>
            <a:ext cx="2080308" cy="2914726"/>
          </a:xfrm>
          <a:prstGeom prst="rect">
            <a:avLst/>
          </a:prstGeom>
        </p:spPr>
      </p:pic>
      <p:sp>
        <p:nvSpPr>
          <p:cNvPr id="16" name="ZoneTexte 15">
            <a:extLst>
              <a:ext uri="{FF2B5EF4-FFF2-40B4-BE49-F238E27FC236}">
                <a16:creationId xmlns:a16="http://schemas.microsoft.com/office/drawing/2014/main" id="{73AF78CB-276E-FE33-7763-FB785DBCADC3}"/>
              </a:ext>
            </a:extLst>
          </p:cNvPr>
          <p:cNvSpPr txBox="1"/>
          <p:nvPr/>
        </p:nvSpPr>
        <p:spPr>
          <a:xfrm>
            <a:off x="397620" y="6183205"/>
            <a:ext cx="6512595" cy="1712969"/>
          </a:xfrm>
          <a:prstGeom prst="rect">
            <a:avLst/>
          </a:prstGeom>
          <a:noFill/>
        </p:spPr>
        <p:txBody>
          <a:bodyPr wrap="square" rtlCol="0" anchor="ctr">
            <a:spAutoFit/>
          </a:bodyPr>
          <a:lstStyle/>
          <a:p>
            <a:pPr algn="just">
              <a:lnSpc>
                <a:spcPct val="107000"/>
              </a:lnSpc>
              <a:spcAft>
                <a:spcPts val="800"/>
              </a:spcAft>
            </a:pPr>
            <a:r>
              <a:rPr lang="fr-FR" sz="1100" dirty="0">
                <a:effectLst/>
                <a:ea typeface="Calibri" panose="020F0502020204030204" pitchFamily="34" charset="0"/>
                <a:cs typeface="Times New Roman" panose="02020603050405020304" pitchFamily="18" charset="0"/>
              </a:rPr>
              <a:t>Plutôt que de souligner ce comportement afin que tout un chacun connaisse la manière d’agir de manière d’agir de certains, il me semble préférable de détourner le regard ou fermer les yeux pour ne pas faire de remous, préserver une paix sociale et éviter que certains ne s’indignent que je trouve que la loi avantage les escrocs dans certaines situations ou la morale n’est pas mise en balance dans les décisions.</a:t>
            </a:r>
          </a:p>
          <a:p>
            <a:pPr algn="just">
              <a:lnSpc>
                <a:spcPct val="107000"/>
              </a:lnSpc>
              <a:spcAft>
                <a:spcPts val="600"/>
              </a:spcAft>
            </a:pPr>
            <a:r>
              <a:rPr lang="fr-FR" sz="1100" dirty="0">
                <a:effectLst/>
                <a:ea typeface="Calibri" panose="020F0502020204030204" pitchFamily="34" charset="0"/>
                <a:cs typeface="Times New Roman" panose="02020603050405020304" pitchFamily="18" charset="0"/>
              </a:rPr>
              <a:t>Je remercie donc cet habitant pour son précieux conseil qui me permet un édito consensuel et espère qu’il sera satisfait d’avoir trouvé l’oreille attentive de son maire.</a:t>
            </a:r>
          </a:p>
          <a:p>
            <a:pPr algn="just">
              <a:lnSpc>
                <a:spcPct val="107000"/>
              </a:lnSpc>
              <a:spcAft>
                <a:spcPts val="600"/>
              </a:spcAft>
            </a:pPr>
            <a:r>
              <a:rPr lang="fr-FR" sz="1100" dirty="0">
                <a:effectLst/>
                <a:ea typeface="Calibri" panose="020F0502020204030204" pitchFamily="34" charset="0"/>
                <a:cs typeface="Times New Roman" panose="02020603050405020304" pitchFamily="18" charset="0"/>
              </a:rPr>
              <a:t>Suivant ses conseils, j’invite tous les habitants à venir faire la fête à l’occasion du festival « sous les cailloux la plage » le samedi 8 octobre.</a:t>
            </a:r>
          </a:p>
        </p:txBody>
      </p:sp>
    </p:spTree>
    <p:extLst>
      <p:ext uri="{BB962C8B-B14F-4D97-AF65-F5344CB8AC3E}">
        <p14:creationId xmlns:p14="http://schemas.microsoft.com/office/powerpoint/2010/main" val="264040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105915" y="834324"/>
            <a:ext cx="6870894" cy="7228013"/>
            <a:chOff x="105915" y="834324"/>
            <a:chExt cx="6870894" cy="7228013"/>
          </a:xfrm>
        </p:grpSpPr>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5" y="4770128"/>
              <a:ext cx="6867907" cy="3292209"/>
            </a:xfrm>
            <a:prstGeom prst="rect">
              <a:avLst/>
            </a:prstGeom>
          </p:spPr>
        </p:pic>
        <p:pic>
          <p:nvPicPr>
            <p:cNvPr id="53" name="Picture 17">
              <a:extLst>
                <a:ext uri="{FF2B5EF4-FFF2-40B4-BE49-F238E27FC236}">
                  <a16:creationId xmlns:a16="http://schemas.microsoft.com/office/drawing/2014/main" id="{4276774D-E080-415B-9D28-2DAA72174D07}"/>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-2-</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31" name="ZoneTexte 30">
            <a:extLst>
              <a:ext uri="{FF2B5EF4-FFF2-40B4-BE49-F238E27FC236}">
                <a16:creationId xmlns:a16="http://schemas.microsoft.com/office/drawing/2014/main" id="{7DF197AD-3503-4230-BB13-DB3415FE7A46}"/>
              </a:ext>
            </a:extLst>
          </p:cNvPr>
          <p:cNvSpPr txBox="1"/>
          <p:nvPr/>
        </p:nvSpPr>
        <p:spPr>
          <a:xfrm>
            <a:off x="3429000" y="834313"/>
            <a:ext cx="3173507" cy="1446550"/>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Cette année scolaire, 72 élèves sont rentrés à l’école du « Rif Rouge » de St Nazaire en Royans contre 80 l’année dernière. </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Pour la petite et moyenne section (avec accueil des toutes petites sections en ½ journée : le matin) l’effectif est de 15 enfants, l’enseignante est Mme Mylène </a:t>
            </a:r>
            <a:r>
              <a:rPr lang="fr-FR" sz="1100" dirty="0" err="1">
                <a:latin typeface="Calibri" panose="020F0502020204030204" pitchFamily="34" charset="0"/>
                <a:ea typeface="KaiTi" panose="020B0503020204020204" pitchFamily="49" charset="-122"/>
                <a:cs typeface="Calibri" panose="020F0502020204030204" pitchFamily="34" charset="0"/>
              </a:rPr>
              <a:t>Lannoye</a:t>
            </a:r>
            <a:r>
              <a:rPr lang="fr-FR" sz="1100" dirty="0">
                <a:latin typeface="Calibri" panose="020F0502020204030204" pitchFamily="34" charset="0"/>
                <a:ea typeface="KaiTi" panose="020B0503020204020204" pitchFamily="49" charset="-122"/>
                <a:cs typeface="Calibri" panose="020F0502020204030204" pitchFamily="34" charset="0"/>
              </a:rPr>
              <a:t> et une ATSEM récemment promue encadre les enfants : Mme Myriam </a:t>
            </a:r>
            <a:r>
              <a:rPr lang="fr-FR" sz="1100" dirty="0" err="1">
                <a:latin typeface="Calibri" panose="020F0502020204030204" pitchFamily="34" charset="0"/>
                <a:ea typeface="KaiTi" panose="020B0503020204020204" pitchFamily="49" charset="-122"/>
                <a:cs typeface="Calibri" panose="020F0502020204030204" pitchFamily="34" charset="0"/>
              </a:rPr>
              <a:t>Tribolo</a:t>
            </a:r>
            <a:r>
              <a:rPr lang="fr-FR" sz="1100" dirty="0">
                <a:latin typeface="Calibri" panose="020F0502020204030204" pitchFamily="34" charset="0"/>
                <a:ea typeface="KaiTi" panose="020B0503020204020204" pitchFamily="49" charset="-122"/>
                <a:cs typeface="Calibri" panose="020F0502020204030204" pitchFamily="34" charset="0"/>
              </a:rPr>
              <a:t>. </a:t>
            </a:r>
          </a:p>
        </p:txBody>
      </p:sp>
      <p:sp>
        <p:nvSpPr>
          <p:cNvPr id="33" name="Rectangle 32">
            <a:extLst>
              <a:ext uri="{FF2B5EF4-FFF2-40B4-BE49-F238E27FC236}">
                <a16:creationId xmlns:a16="http://schemas.microsoft.com/office/drawing/2014/main" id="{EE17F871-7636-42A2-98F3-DAF36760F0D7}"/>
              </a:ext>
            </a:extLst>
          </p:cNvPr>
          <p:cNvSpPr/>
          <p:nvPr/>
        </p:nvSpPr>
        <p:spPr>
          <a:xfrm>
            <a:off x="921" y="11"/>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rganigramme : Entrée manuelle 42">
            <a:extLst>
              <a:ext uri="{FF2B5EF4-FFF2-40B4-BE49-F238E27FC236}">
                <a16:creationId xmlns:a16="http://schemas.microsoft.com/office/drawing/2014/main" id="{A05880EE-40E6-451A-95AA-C1EB1BDB85FA}"/>
              </a:ext>
            </a:extLst>
          </p:cNvPr>
          <p:cNvSpPr/>
          <p:nvPr/>
        </p:nvSpPr>
        <p:spPr>
          <a:xfrm rot="10800000">
            <a:off x="545090" y="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E1193CC-2954-404A-B3E4-0F060B8A3397}"/>
              </a:ext>
            </a:extLst>
          </p:cNvPr>
          <p:cNvSpPr txBox="1"/>
          <p:nvPr/>
        </p:nvSpPr>
        <p:spPr>
          <a:xfrm>
            <a:off x="545089" y="-720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L’école</a:t>
            </a:r>
          </a:p>
        </p:txBody>
      </p:sp>
      <p:sp>
        <p:nvSpPr>
          <p:cNvPr id="63" name="ZoneTexte 62">
            <a:extLst>
              <a:ext uri="{FF2B5EF4-FFF2-40B4-BE49-F238E27FC236}">
                <a16:creationId xmlns:a16="http://schemas.microsoft.com/office/drawing/2014/main" id="{7B5AB08E-5F7C-4886-B8EF-82ECC117928E}"/>
              </a:ext>
            </a:extLst>
          </p:cNvPr>
          <p:cNvSpPr txBox="1"/>
          <p:nvPr/>
        </p:nvSpPr>
        <p:spPr>
          <a:xfrm>
            <a:off x="208736" y="504082"/>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Diminution des effectifs pour la rentrée scolaire </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pic>
        <p:nvPicPr>
          <p:cNvPr id="5" name="Image 4" descr="Une image contenant extérieur, route, bâtiment, ciel&#10;&#10;Description générée automatiquement">
            <a:extLst>
              <a:ext uri="{FF2B5EF4-FFF2-40B4-BE49-F238E27FC236}">
                <a16:creationId xmlns:a16="http://schemas.microsoft.com/office/drawing/2014/main" id="{9D40734D-3CE7-4C74-BB7C-A350D49BE94F}"/>
              </a:ext>
            </a:extLst>
          </p:cNvPr>
          <p:cNvPicPr>
            <a:picLocks noChangeAspect="1"/>
          </p:cNvPicPr>
          <p:nvPr/>
        </p:nvPicPr>
        <p:blipFill rotWithShape="1">
          <a:blip r:embed="rId3">
            <a:extLst>
              <a:ext uri="{28A0092B-C50C-407E-A947-70E740481C1C}">
                <a14:useLocalDpi xmlns:a14="http://schemas.microsoft.com/office/drawing/2010/main" val="0"/>
              </a:ext>
            </a:extLst>
          </a:blip>
          <a:srcRect b="24184"/>
          <a:stretch/>
        </p:blipFill>
        <p:spPr>
          <a:xfrm>
            <a:off x="308925" y="802680"/>
            <a:ext cx="3120076" cy="1571139"/>
          </a:xfrm>
          <a:prstGeom prst="rect">
            <a:avLst/>
          </a:prstGeom>
        </p:spPr>
      </p:pic>
      <p:sp>
        <p:nvSpPr>
          <p:cNvPr id="41" name="ZoneTexte 40">
            <a:extLst>
              <a:ext uri="{FF2B5EF4-FFF2-40B4-BE49-F238E27FC236}">
                <a16:creationId xmlns:a16="http://schemas.microsoft.com/office/drawing/2014/main" id="{A78B767D-6DF0-44DF-AF8D-557E8878606D}"/>
              </a:ext>
            </a:extLst>
          </p:cNvPr>
          <p:cNvSpPr txBox="1"/>
          <p:nvPr/>
        </p:nvSpPr>
        <p:spPr>
          <a:xfrm>
            <a:off x="208736" y="2381018"/>
            <a:ext cx="6393771" cy="1277273"/>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Pour la grande section et le cours préparatoire les enseignantes sont en temps partagé : Mmes </a:t>
            </a:r>
            <a:r>
              <a:rPr lang="fr-FR" sz="1100" dirty="0" err="1">
                <a:latin typeface="Calibri" panose="020F0502020204030204" pitchFamily="34" charset="0"/>
                <a:ea typeface="KaiTi" panose="020B0503020204020204" pitchFamily="49" charset="-122"/>
                <a:cs typeface="Calibri" panose="020F0502020204030204" pitchFamily="34" charset="0"/>
              </a:rPr>
              <a:t>Maysonni</a:t>
            </a:r>
            <a:r>
              <a:rPr lang="fr-FR" sz="1100" dirty="0">
                <a:latin typeface="Calibri" panose="020F0502020204030204" pitchFamily="34" charset="0"/>
                <a:ea typeface="KaiTi" panose="020B0503020204020204" pitchFamily="49" charset="-122"/>
                <a:cs typeface="Calibri" panose="020F0502020204030204" pitchFamily="34" charset="0"/>
              </a:rPr>
              <a:t> Marie-Paule et Escoffier Sandra / ATSEM (GS) : Mme Rahma Moussa ; elles ont 19 élèves. Le cours élémentaire est assuré par Mme Da Fonseca Solenne qui est partiellement remplacée pour ses fonctions de direction de l’école par Mme </a:t>
            </a:r>
            <a:r>
              <a:rPr lang="fr-FR" sz="1100" dirty="0" err="1">
                <a:latin typeface="Calibri" panose="020F0502020204030204" pitchFamily="34" charset="0"/>
                <a:ea typeface="KaiTi" panose="020B0503020204020204" pitchFamily="49" charset="-122"/>
                <a:cs typeface="Calibri" panose="020F0502020204030204" pitchFamily="34" charset="0"/>
              </a:rPr>
              <a:t>Serriéres</a:t>
            </a:r>
            <a:r>
              <a:rPr lang="fr-FR" sz="1100" dirty="0">
                <a:latin typeface="Calibri" panose="020F0502020204030204" pitchFamily="34" charset="0"/>
                <a:ea typeface="KaiTi" panose="020B0503020204020204" pitchFamily="49" charset="-122"/>
                <a:cs typeface="Calibri" panose="020F0502020204030204" pitchFamily="34" charset="0"/>
              </a:rPr>
              <a:t> Jennifer avec un effectif de 17 élèves. Les 22 élèves du cours moyen ont comme enseignantes Mmes </a:t>
            </a:r>
            <a:r>
              <a:rPr lang="fr-FR" sz="1100" dirty="0" err="1">
                <a:latin typeface="Calibri" panose="020F0502020204030204" pitchFamily="34" charset="0"/>
                <a:ea typeface="KaiTi" panose="020B0503020204020204" pitchFamily="49" charset="-122"/>
                <a:cs typeface="Calibri" panose="020F0502020204030204" pitchFamily="34" charset="0"/>
              </a:rPr>
              <a:t>Deniel</a:t>
            </a:r>
            <a:r>
              <a:rPr lang="fr-FR" sz="1100" dirty="0">
                <a:latin typeface="Calibri" panose="020F0502020204030204" pitchFamily="34" charset="0"/>
                <a:ea typeface="KaiTi" panose="020B0503020204020204" pitchFamily="49" charset="-122"/>
                <a:cs typeface="Calibri" panose="020F0502020204030204" pitchFamily="34" charset="0"/>
              </a:rPr>
              <a:t> Luna et Escoffier Sandra. Le fil rouge de l'école sera "un tour du monde”. Au programme : cycles "piscines", "musique", "aviron", "biodiversité avec le Parc" sur l'alimentaire.... </a:t>
            </a:r>
          </a:p>
        </p:txBody>
      </p:sp>
      <p:sp>
        <p:nvSpPr>
          <p:cNvPr id="42" name="Rectangle 41">
            <a:extLst>
              <a:ext uri="{FF2B5EF4-FFF2-40B4-BE49-F238E27FC236}">
                <a16:creationId xmlns:a16="http://schemas.microsoft.com/office/drawing/2014/main" id="{7EB70BF6-BE39-434C-808F-A801762BED52}"/>
              </a:ext>
            </a:extLst>
          </p:cNvPr>
          <p:cNvSpPr/>
          <p:nvPr/>
        </p:nvSpPr>
        <p:spPr>
          <a:xfrm>
            <a:off x="921" y="4016015"/>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Organigramme : Entrée manuelle 44">
            <a:extLst>
              <a:ext uri="{FF2B5EF4-FFF2-40B4-BE49-F238E27FC236}">
                <a16:creationId xmlns:a16="http://schemas.microsoft.com/office/drawing/2014/main" id="{8091277E-E166-4566-A47E-D904F9EB911D}"/>
              </a:ext>
            </a:extLst>
          </p:cNvPr>
          <p:cNvSpPr/>
          <p:nvPr/>
        </p:nvSpPr>
        <p:spPr>
          <a:xfrm rot="10800000">
            <a:off x="545090" y="4016004"/>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7FC39567-BF8B-444D-B561-A85FC07F6EB4}"/>
              </a:ext>
            </a:extLst>
          </p:cNvPr>
          <p:cNvSpPr txBox="1"/>
          <p:nvPr/>
        </p:nvSpPr>
        <p:spPr>
          <a:xfrm>
            <a:off x="545089" y="3943993"/>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Réunion publique</a:t>
            </a:r>
          </a:p>
        </p:txBody>
      </p:sp>
      <p:sp>
        <p:nvSpPr>
          <p:cNvPr id="71" name="Freeform 79">
            <a:extLst>
              <a:ext uri="{FF2B5EF4-FFF2-40B4-BE49-F238E27FC236}">
                <a16:creationId xmlns:a16="http://schemas.microsoft.com/office/drawing/2014/main" id="{CC32BB0B-0F69-4AC0-A1EA-72FDE84D12F2}"/>
              </a:ext>
            </a:extLst>
          </p:cNvPr>
          <p:cNvSpPr>
            <a:spLocks noChangeAspect="1" noEditPoints="1"/>
          </p:cNvSpPr>
          <p:nvPr/>
        </p:nvSpPr>
        <p:spPr bwMode="auto">
          <a:xfrm>
            <a:off x="95994" y="4094920"/>
            <a:ext cx="376877" cy="238662"/>
          </a:xfrm>
          <a:custGeom>
            <a:avLst/>
            <a:gdLst/>
            <a:ahLst/>
            <a:cxnLst>
              <a:cxn ang="0">
                <a:pos x="209" y="65"/>
              </a:cxn>
              <a:cxn ang="0">
                <a:pos x="232" y="65"/>
              </a:cxn>
              <a:cxn ang="0">
                <a:pos x="232" y="237"/>
              </a:cxn>
              <a:cxn ang="0">
                <a:pos x="250" y="237"/>
              </a:cxn>
              <a:cxn ang="0">
                <a:pos x="250" y="163"/>
              </a:cxn>
              <a:cxn ang="0">
                <a:pos x="295" y="163"/>
              </a:cxn>
              <a:cxn ang="0">
                <a:pos x="295" y="237"/>
              </a:cxn>
              <a:cxn ang="0">
                <a:pos x="373" y="237"/>
              </a:cxn>
              <a:cxn ang="0">
                <a:pos x="373" y="65"/>
              </a:cxn>
              <a:cxn ang="0">
                <a:pos x="396" y="65"/>
              </a:cxn>
              <a:cxn ang="0">
                <a:pos x="396" y="247"/>
              </a:cxn>
              <a:cxn ang="0">
                <a:pos x="413" y="247"/>
              </a:cxn>
              <a:cxn ang="0">
                <a:pos x="413" y="261"/>
              </a:cxn>
              <a:cxn ang="0">
                <a:pos x="0" y="261"/>
              </a:cxn>
              <a:cxn ang="0">
                <a:pos x="0" y="247"/>
              </a:cxn>
              <a:cxn ang="0">
                <a:pos x="17" y="247"/>
              </a:cxn>
              <a:cxn ang="0">
                <a:pos x="17" y="157"/>
              </a:cxn>
              <a:cxn ang="0">
                <a:pos x="41" y="157"/>
              </a:cxn>
              <a:cxn ang="0">
                <a:pos x="41" y="237"/>
              </a:cxn>
              <a:cxn ang="0">
                <a:pos x="57" y="237"/>
              </a:cxn>
              <a:cxn ang="0">
                <a:pos x="57" y="163"/>
              </a:cxn>
              <a:cxn ang="0">
                <a:pos x="193" y="163"/>
              </a:cxn>
              <a:cxn ang="0">
                <a:pos x="193" y="237"/>
              </a:cxn>
              <a:cxn ang="0">
                <a:pos x="209" y="237"/>
              </a:cxn>
              <a:cxn ang="0">
                <a:pos x="209" y="65"/>
              </a:cxn>
              <a:cxn ang="0">
                <a:pos x="250" y="125"/>
              </a:cxn>
              <a:cxn ang="0">
                <a:pos x="355" y="125"/>
              </a:cxn>
              <a:cxn ang="0">
                <a:pos x="355" y="82"/>
              </a:cxn>
              <a:cxn ang="0">
                <a:pos x="250" y="82"/>
              </a:cxn>
              <a:cxn ang="0">
                <a:pos x="250" y="125"/>
              </a:cxn>
              <a:cxn ang="0">
                <a:pos x="310" y="206"/>
              </a:cxn>
              <a:cxn ang="0">
                <a:pos x="355" y="206"/>
              </a:cxn>
              <a:cxn ang="0">
                <a:pos x="355" y="163"/>
              </a:cxn>
              <a:cxn ang="0">
                <a:pos x="310" y="163"/>
              </a:cxn>
              <a:cxn ang="0">
                <a:pos x="310" y="206"/>
              </a:cxn>
              <a:cxn ang="0">
                <a:pos x="250" y="0"/>
              </a:cxn>
              <a:cxn ang="0">
                <a:pos x="289" y="0"/>
              </a:cxn>
              <a:cxn ang="0">
                <a:pos x="289" y="25"/>
              </a:cxn>
              <a:cxn ang="0">
                <a:pos x="250" y="25"/>
              </a:cxn>
              <a:cxn ang="0">
                <a:pos x="250" y="0"/>
              </a:cxn>
              <a:cxn ang="0">
                <a:pos x="198" y="54"/>
              </a:cxn>
              <a:cxn ang="0">
                <a:pos x="198" y="31"/>
              </a:cxn>
              <a:cxn ang="0">
                <a:pos x="407" y="31"/>
              </a:cxn>
              <a:cxn ang="0">
                <a:pos x="407" y="54"/>
              </a:cxn>
              <a:cxn ang="0">
                <a:pos x="198" y="54"/>
              </a:cxn>
              <a:cxn ang="0">
                <a:pos x="8" y="147"/>
              </a:cxn>
              <a:cxn ang="0">
                <a:pos x="8" y="123"/>
              </a:cxn>
              <a:cxn ang="0">
                <a:pos x="198" y="123"/>
              </a:cxn>
              <a:cxn ang="0">
                <a:pos x="198" y="147"/>
              </a:cxn>
              <a:cxn ang="0">
                <a:pos x="8" y="147"/>
              </a:cxn>
            </a:cxnLst>
            <a:rect l="0" t="0" r="r" b="b"/>
            <a:pathLst>
              <a:path w="413" h="261">
                <a:moveTo>
                  <a:pt x="209" y="65"/>
                </a:moveTo>
                <a:cubicBezTo>
                  <a:pt x="232" y="65"/>
                  <a:pt x="232" y="65"/>
                  <a:pt x="232" y="65"/>
                </a:cubicBezTo>
                <a:cubicBezTo>
                  <a:pt x="232" y="237"/>
                  <a:pt x="232" y="237"/>
                  <a:pt x="232" y="237"/>
                </a:cubicBezTo>
                <a:cubicBezTo>
                  <a:pt x="250" y="237"/>
                  <a:pt x="250" y="237"/>
                  <a:pt x="250" y="237"/>
                </a:cubicBezTo>
                <a:cubicBezTo>
                  <a:pt x="250" y="163"/>
                  <a:pt x="250" y="163"/>
                  <a:pt x="250" y="163"/>
                </a:cubicBezTo>
                <a:cubicBezTo>
                  <a:pt x="295" y="163"/>
                  <a:pt x="295" y="163"/>
                  <a:pt x="295" y="163"/>
                </a:cubicBezTo>
                <a:cubicBezTo>
                  <a:pt x="295" y="237"/>
                  <a:pt x="295" y="237"/>
                  <a:pt x="295" y="237"/>
                </a:cubicBezTo>
                <a:cubicBezTo>
                  <a:pt x="373" y="237"/>
                  <a:pt x="373" y="237"/>
                  <a:pt x="373" y="237"/>
                </a:cubicBezTo>
                <a:cubicBezTo>
                  <a:pt x="373" y="65"/>
                  <a:pt x="373" y="65"/>
                  <a:pt x="373" y="65"/>
                </a:cubicBezTo>
                <a:cubicBezTo>
                  <a:pt x="396" y="65"/>
                  <a:pt x="396" y="65"/>
                  <a:pt x="396" y="65"/>
                </a:cubicBezTo>
                <a:cubicBezTo>
                  <a:pt x="396" y="247"/>
                  <a:pt x="396" y="247"/>
                  <a:pt x="396" y="247"/>
                </a:cubicBezTo>
                <a:cubicBezTo>
                  <a:pt x="413" y="247"/>
                  <a:pt x="413" y="247"/>
                  <a:pt x="413" y="247"/>
                </a:cubicBezTo>
                <a:cubicBezTo>
                  <a:pt x="413" y="261"/>
                  <a:pt x="413" y="261"/>
                  <a:pt x="413" y="261"/>
                </a:cubicBezTo>
                <a:cubicBezTo>
                  <a:pt x="275" y="261"/>
                  <a:pt x="138" y="261"/>
                  <a:pt x="0" y="261"/>
                </a:cubicBezTo>
                <a:cubicBezTo>
                  <a:pt x="0" y="247"/>
                  <a:pt x="0" y="247"/>
                  <a:pt x="0" y="247"/>
                </a:cubicBezTo>
                <a:cubicBezTo>
                  <a:pt x="17" y="247"/>
                  <a:pt x="17" y="247"/>
                  <a:pt x="17" y="247"/>
                </a:cubicBezTo>
                <a:cubicBezTo>
                  <a:pt x="17" y="157"/>
                  <a:pt x="17" y="157"/>
                  <a:pt x="17" y="157"/>
                </a:cubicBezTo>
                <a:cubicBezTo>
                  <a:pt x="41" y="157"/>
                  <a:pt x="41" y="157"/>
                  <a:pt x="41" y="157"/>
                </a:cubicBezTo>
                <a:cubicBezTo>
                  <a:pt x="41" y="237"/>
                  <a:pt x="41" y="237"/>
                  <a:pt x="41" y="237"/>
                </a:cubicBezTo>
                <a:cubicBezTo>
                  <a:pt x="57" y="237"/>
                  <a:pt x="57" y="237"/>
                  <a:pt x="57" y="237"/>
                </a:cubicBezTo>
                <a:cubicBezTo>
                  <a:pt x="57" y="163"/>
                  <a:pt x="57" y="163"/>
                  <a:pt x="57" y="163"/>
                </a:cubicBezTo>
                <a:cubicBezTo>
                  <a:pt x="193" y="163"/>
                  <a:pt x="193" y="163"/>
                  <a:pt x="193" y="163"/>
                </a:cubicBezTo>
                <a:cubicBezTo>
                  <a:pt x="193" y="237"/>
                  <a:pt x="193" y="237"/>
                  <a:pt x="193" y="237"/>
                </a:cubicBezTo>
                <a:cubicBezTo>
                  <a:pt x="209" y="237"/>
                  <a:pt x="209" y="237"/>
                  <a:pt x="209" y="237"/>
                </a:cubicBezTo>
                <a:cubicBezTo>
                  <a:pt x="209" y="65"/>
                  <a:pt x="209" y="65"/>
                  <a:pt x="209" y="65"/>
                </a:cubicBezTo>
                <a:close/>
                <a:moveTo>
                  <a:pt x="250" y="125"/>
                </a:moveTo>
                <a:cubicBezTo>
                  <a:pt x="355" y="125"/>
                  <a:pt x="355" y="125"/>
                  <a:pt x="355" y="125"/>
                </a:cubicBezTo>
                <a:cubicBezTo>
                  <a:pt x="355" y="82"/>
                  <a:pt x="355" y="82"/>
                  <a:pt x="355" y="82"/>
                </a:cubicBezTo>
                <a:cubicBezTo>
                  <a:pt x="250" y="82"/>
                  <a:pt x="250" y="82"/>
                  <a:pt x="250" y="82"/>
                </a:cubicBezTo>
                <a:cubicBezTo>
                  <a:pt x="250" y="125"/>
                  <a:pt x="250" y="125"/>
                  <a:pt x="250" y="125"/>
                </a:cubicBezTo>
                <a:close/>
                <a:moveTo>
                  <a:pt x="310" y="206"/>
                </a:moveTo>
                <a:cubicBezTo>
                  <a:pt x="355" y="206"/>
                  <a:pt x="355" y="206"/>
                  <a:pt x="355" y="206"/>
                </a:cubicBezTo>
                <a:cubicBezTo>
                  <a:pt x="355" y="163"/>
                  <a:pt x="355" y="163"/>
                  <a:pt x="355" y="163"/>
                </a:cubicBezTo>
                <a:cubicBezTo>
                  <a:pt x="310" y="163"/>
                  <a:pt x="310" y="163"/>
                  <a:pt x="310" y="163"/>
                </a:cubicBezTo>
                <a:cubicBezTo>
                  <a:pt x="310" y="206"/>
                  <a:pt x="310" y="206"/>
                  <a:pt x="310" y="206"/>
                </a:cubicBezTo>
                <a:close/>
                <a:moveTo>
                  <a:pt x="250" y="0"/>
                </a:moveTo>
                <a:cubicBezTo>
                  <a:pt x="289" y="0"/>
                  <a:pt x="289" y="0"/>
                  <a:pt x="289" y="0"/>
                </a:cubicBezTo>
                <a:cubicBezTo>
                  <a:pt x="289" y="25"/>
                  <a:pt x="289" y="25"/>
                  <a:pt x="289" y="25"/>
                </a:cubicBezTo>
                <a:cubicBezTo>
                  <a:pt x="250" y="25"/>
                  <a:pt x="250" y="25"/>
                  <a:pt x="250" y="25"/>
                </a:cubicBezTo>
                <a:cubicBezTo>
                  <a:pt x="250" y="0"/>
                  <a:pt x="250" y="0"/>
                  <a:pt x="250" y="0"/>
                </a:cubicBezTo>
                <a:close/>
                <a:moveTo>
                  <a:pt x="198" y="54"/>
                </a:moveTo>
                <a:cubicBezTo>
                  <a:pt x="198" y="31"/>
                  <a:pt x="198" y="31"/>
                  <a:pt x="198" y="31"/>
                </a:cubicBezTo>
                <a:cubicBezTo>
                  <a:pt x="407" y="31"/>
                  <a:pt x="407" y="31"/>
                  <a:pt x="407" y="31"/>
                </a:cubicBezTo>
                <a:cubicBezTo>
                  <a:pt x="407" y="54"/>
                  <a:pt x="407" y="54"/>
                  <a:pt x="407" y="54"/>
                </a:cubicBezTo>
                <a:cubicBezTo>
                  <a:pt x="198" y="54"/>
                  <a:pt x="198" y="54"/>
                  <a:pt x="198" y="54"/>
                </a:cubicBezTo>
                <a:close/>
                <a:moveTo>
                  <a:pt x="8" y="147"/>
                </a:moveTo>
                <a:cubicBezTo>
                  <a:pt x="8" y="123"/>
                  <a:pt x="8" y="123"/>
                  <a:pt x="8" y="123"/>
                </a:cubicBezTo>
                <a:cubicBezTo>
                  <a:pt x="198" y="123"/>
                  <a:pt x="198" y="123"/>
                  <a:pt x="198" y="123"/>
                </a:cubicBezTo>
                <a:cubicBezTo>
                  <a:pt x="198" y="147"/>
                  <a:pt x="198" y="147"/>
                  <a:pt x="198" y="147"/>
                </a:cubicBezTo>
                <a:cubicBezTo>
                  <a:pt x="8" y="147"/>
                  <a:pt x="8" y="147"/>
                  <a:pt x="8" y="14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7" name="Image 6" descr="Une image contenant texte, intérieur, homme, personne&#10;&#10;Description générée automatiquement">
            <a:extLst>
              <a:ext uri="{FF2B5EF4-FFF2-40B4-BE49-F238E27FC236}">
                <a16:creationId xmlns:a16="http://schemas.microsoft.com/office/drawing/2014/main" id="{6CF021F1-652D-4239-AECF-468D24A23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995" y="4895661"/>
            <a:ext cx="3027512" cy="2010810"/>
          </a:xfrm>
          <a:prstGeom prst="rect">
            <a:avLst/>
          </a:prstGeom>
        </p:spPr>
      </p:pic>
      <p:sp>
        <p:nvSpPr>
          <p:cNvPr id="72" name="ZoneTexte 71">
            <a:extLst>
              <a:ext uri="{FF2B5EF4-FFF2-40B4-BE49-F238E27FC236}">
                <a16:creationId xmlns:a16="http://schemas.microsoft.com/office/drawing/2014/main" id="{1B248DBC-7896-4824-A2E0-5D3A49F1C427}"/>
              </a:ext>
            </a:extLst>
          </p:cNvPr>
          <p:cNvSpPr txBox="1"/>
          <p:nvPr/>
        </p:nvSpPr>
        <p:spPr>
          <a:xfrm>
            <a:off x="208737" y="4715652"/>
            <a:ext cx="3400096" cy="2292935"/>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Cette réunion publique était annoncée dans le dernier bulletin municipal avec le résultat d’un coupon réponse demandant l’avis des habitants. 125 personnes (25%) avaient répondu à ce questionnaire.</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Laurent Garnier gestionnaire de la SNAT a développé ses arguments avec un petit montage photo présenté lors de cette réunion publique. Dans la perspective de développer l’activité économique et touristique de « la plage », la SNAT, propose de détruire une partie du bâtiment existant pour rendre visible l’entrée de la grotte. Cette parcelle transformée en parvis resterait propriété de la commune et serait louée avec un bail commercial longue durée à la SNAT. </a:t>
            </a:r>
          </a:p>
        </p:txBody>
      </p:sp>
      <p:sp>
        <p:nvSpPr>
          <p:cNvPr id="73" name="ZoneTexte 72">
            <a:extLst>
              <a:ext uri="{FF2B5EF4-FFF2-40B4-BE49-F238E27FC236}">
                <a16:creationId xmlns:a16="http://schemas.microsoft.com/office/drawing/2014/main" id="{477BF530-FDA8-4D05-AA21-A46CC4D76AC2}"/>
              </a:ext>
            </a:extLst>
          </p:cNvPr>
          <p:cNvSpPr txBox="1"/>
          <p:nvPr/>
        </p:nvSpPr>
        <p:spPr>
          <a:xfrm>
            <a:off x="208736" y="4465564"/>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Réunion publique le 3 septembre sur le réaménagement du bâtiment de la Grotte de Thaïs</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78" name="ZoneTexte 77">
            <a:extLst>
              <a:ext uri="{FF2B5EF4-FFF2-40B4-BE49-F238E27FC236}">
                <a16:creationId xmlns:a16="http://schemas.microsoft.com/office/drawing/2014/main" id="{E1AB47E0-999F-4A9C-806E-48EC6B88E027}"/>
              </a:ext>
            </a:extLst>
          </p:cNvPr>
          <p:cNvSpPr txBox="1"/>
          <p:nvPr/>
        </p:nvSpPr>
        <p:spPr>
          <a:xfrm>
            <a:off x="208736" y="6947889"/>
            <a:ext cx="6393771" cy="769441"/>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La SNAT agrandirait son bâtiment du côté des sanitaires et sur l’arrière du bâtiment actuel.</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Elle se propose d’acheter cette parcelle et la falaise derrière le bâtiment. La municipalité va réfléchir à cette proposition et donner bientôt sa réponse. La présentation faite par le Maire (incluant des vues issues de la présentation de Laurent GARNIER) est disponible sur le site internet de la mairie.</a:t>
            </a:r>
          </a:p>
        </p:txBody>
      </p:sp>
      <p:sp>
        <p:nvSpPr>
          <p:cNvPr id="79" name="Freeform 10">
            <a:extLst>
              <a:ext uri="{FF2B5EF4-FFF2-40B4-BE49-F238E27FC236}">
                <a16:creationId xmlns:a16="http://schemas.microsoft.com/office/drawing/2014/main" id="{7035F43F-D4D5-459A-AA91-D5CE582E9B1E}"/>
              </a:ext>
            </a:extLst>
          </p:cNvPr>
          <p:cNvSpPr>
            <a:spLocks noChangeAspect="1" noEditPoints="1"/>
          </p:cNvSpPr>
          <p:nvPr/>
        </p:nvSpPr>
        <p:spPr bwMode="auto">
          <a:xfrm>
            <a:off x="111582" y="28262"/>
            <a:ext cx="374952" cy="338443"/>
          </a:xfrm>
          <a:custGeom>
            <a:avLst/>
            <a:gdLst/>
            <a:ahLst/>
            <a:cxnLst>
              <a:cxn ang="0">
                <a:pos x="22" y="196"/>
              </a:cxn>
              <a:cxn ang="0">
                <a:pos x="186" y="190"/>
              </a:cxn>
              <a:cxn ang="0">
                <a:pos x="246" y="183"/>
              </a:cxn>
              <a:cxn ang="0">
                <a:pos x="250" y="196"/>
              </a:cxn>
              <a:cxn ang="0">
                <a:pos x="265" y="38"/>
              </a:cxn>
              <a:cxn ang="0">
                <a:pos x="104" y="216"/>
              </a:cxn>
              <a:cxn ang="0">
                <a:pos x="87" y="259"/>
              </a:cxn>
              <a:cxn ang="0">
                <a:pos x="89" y="216"/>
              </a:cxn>
              <a:cxn ang="0">
                <a:pos x="0" y="209"/>
              </a:cxn>
              <a:cxn ang="0">
                <a:pos x="7" y="32"/>
              </a:cxn>
              <a:cxn ang="0">
                <a:pos x="7" y="18"/>
              </a:cxn>
              <a:cxn ang="0">
                <a:pos x="136" y="7"/>
              </a:cxn>
              <a:cxn ang="0">
                <a:pos x="150" y="7"/>
              </a:cxn>
              <a:cxn ang="0">
                <a:pos x="280" y="18"/>
              </a:cxn>
              <a:cxn ang="0">
                <a:pos x="280" y="32"/>
              </a:cxn>
              <a:cxn ang="0">
                <a:pos x="287" y="209"/>
              </a:cxn>
              <a:cxn ang="0">
                <a:pos x="198" y="216"/>
              </a:cxn>
              <a:cxn ang="0">
                <a:pos x="200" y="259"/>
              </a:cxn>
              <a:cxn ang="0">
                <a:pos x="183" y="216"/>
              </a:cxn>
              <a:cxn ang="0">
                <a:pos x="150" y="252"/>
              </a:cxn>
              <a:cxn ang="0">
                <a:pos x="136" y="252"/>
              </a:cxn>
              <a:cxn ang="0">
                <a:pos x="104" y="216"/>
              </a:cxn>
              <a:cxn ang="0">
                <a:pos x="17" y="202"/>
              </a:cxn>
              <a:cxn ang="0">
                <a:pos x="270" y="32"/>
              </a:cxn>
              <a:cxn ang="0">
                <a:pos x="64" y="101"/>
              </a:cxn>
              <a:cxn ang="0">
                <a:pos x="59" y="152"/>
              </a:cxn>
              <a:cxn ang="0">
                <a:pos x="57" y="110"/>
              </a:cxn>
              <a:cxn ang="0">
                <a:pos x="44" y="124"/>
              </a:cxn>
              <a:cxn ang="0">
                <a:pos x="59" y="96"/>
              </a:cxn>
              <a:cxn ang="0">
                <a:pos x="64" y="100"/>
              </a:cxn>
              <a:cxn ang="0">
                <a:pos x="212" y="83"/>
              </a:cxn>
              <a:cxn ang="0">
                <a:pos x="209" y="128"/>
              </a:cxn>
              <a:cxn ang="0">
                <a:pos x="211" y="119"/>
              </a:cxn>
              <a:cxn ang="0">
                <a:pos x="232" y="96"/>
              </a:cxn>
              <a:cxn ang="0">
                <a:pos x="235" y="79"/>
              </a:cxn>
              <a:cxn ang="0">
                <a:pos x="215" y="88"/>
              </a:cxn>
              <a:cxn ang="0">
                <a:pos x="168" y="117"/>
              </a:cxn>
              <a:cxn ang="0">
                <a:pos x="198" y="115"/>
              </a:cxn>
              <a:cxn ang="0">
                <a:pos x="169" y="122"/>
              </a:cxn>
              <a:cxn ang="0">
                <a:pos x="168" y="117"/>
              </a:cxn>
              <a:cxn ang="0">
                <a:pos x="197" y="98"/>
              </a:cxn>
              <a:cxn ang="0">
                <a:pos x="197" y="104"/>
              </a:cxn>
              <a:cxn ang="0">
                <a:pos x="165" y="105"/>
              </a:cxn>
              <a:cxn ang="0">
                <a:pos x="122" y="106"/>
              </a:cxn>
              <a:cxn ang="0">
                <a:pos x="156" y="127"/>
              </a:cxn>
              <a:cxn ang="0">
                <a:pos x="154" y="133"/>
              </a:cxn>
              <a:cxn ang="0">
                <a:pos x="122" y="142"/>
              </a:cxn>
              <a:cxn ang="0">
                <a:pos x="117" y="140"/>
              </a:cxn>
              <a:cxn ang="0">
                <a:pos x="118" y="137"/>
              </a:cxn>
              <a:cxn ang="0">
                <a:pos x="126" y="105"/>
              </a:cxn>
              <a:cxn ang="0">
                <a:pos x="93" y="101"/>
              </a:cxn>
              <a:cxn ang="0">
                <a:pos x="105" y="114"/>
              </a:cxn>
              <a:cxn ang="0">
                <a:pos x="106" y="120"/>
              </a:cxn>
              <a:cxn ang="0">
                <a:pos x="95" y="136"/>
              </a:cxn>
              <a:cxn ang="0">
                <a:pos x="90" y="135"/>
              </a:cxn>
              <a:cxn ang="0">
                <a:pos x="78" y="122"/>
              </a:cxn>
              <a:cxn ang="0">
                <a:pos x="76" y="116"/>
              </a:cxn>
              <a:cxn ang="0">
                <a:pos x="87" y="101"/>
              </a:cxn>
              <a:cxn ang="0">
                <a:pos x="93" y="101"/>
              </a:cxn>
            </a:cxnLst>
            <a:rect l="0" t="0" r="r" b="b"/>
            <a:pathLst>
              <a:path w="287" h="260">
                <a:moveTo>
                  <a:pt x="22" y="38"/>
                </a:moveTo>
                <a:cubicBezTo>
                  <a:pt x="22" y="196"/>
                  <a:pt x="22" y="196"/>
                  <a:pt x="22" y="196"/>
                </a:cubicBezTo>
                <a:cubicBezTo>
                  <a:pt x="190" y="196"/>
                  <a:pt x="190" y="196"/>
                  <a:pt x="190" y="196"/>
                </a:cubicBezTo>
                <a:cubicBezTo>
                  <a:pt x="188" y="195"/>
                  <a:pt x="186" y="193"/>
                  <a:pt x="186" y="190"/>
                </a:cubicBezTo>
                <a:cubicBezTo>
                  <a:pt x="186" y="186"/>
                  <a:pt x="190" y="183"/>
                  <a:pt x="193" y="183"/>
                </a:cubicBezTo>
                <a:cubicBezTo>
                  <a:pt x="246" y="183"/>
                  <a:pt x="246" y="183"/>
                  <a:pt x="246" y="183"/>
                </a:cubicBezTo>
                <a:cubicBezTo>
                  <a:pt x="250" y="183"/>
                  <a:pt x="253" y="186"/>
                  <a:pt x="253" y="190"/>
                </a:cubicBezTo>
                <a:cubicBezTo>
                  <a:pt x="253" y="193"/>
                  <a:pt x="252" y="195"/>
                  <a:pt x="250" y="196"/>
                </a:cubicBezTo>
                <a:cubicBezTo>
                  <a:pt x="265" y="196"/>
                  <a:pt x="265" y="196"/>
                  <a:pt x="265" y="196"/>
                </a:cubicBezTo>
                <a:cubicBezTo>
                  <a:pt x="265" y="38"/>
                  <a:pt x="265" y="38"/>
                  <a:pt x="265" y="38"/>
                </a:cubicBezTo>
                <a:cubicBezTo>
                  <a:pt x="22" y="38"/>
                  <a:pt x="22" y="38"/>
                  <a:pt x="22" y="38"/>
                </a:cubicBezTo>
                <a:close/>
                <a:moveTo>
                  <a:pt x="104" y="216"/>
                </a:moveTo>
                <a:cubicBezTo>
                  <a:pt x="95" y="254"/>
                  <a:pt x="95" y="254"/>
                  <a:pt x="95" y="254"/>
                </a:cubicBezTo>
                <a:cubicBezTo>
                  <a:pt x="94" y="257"/>
                  <a:pt x="90" y="260"/>
                  <a:pt x="87" y="259"/>
                </a:cubicBezTo>
                <a:cubicBezTo>
                  <a:pt x="83" y="258"/>
                  <a:pt x="80" y="254"/>
                  <a:pt x="81" y="250"/>
                </a:cubicBezTo>
                <a:cubicBezTo>
                  <a:pt x="89" y="216"/>
                  <a:pt x="89" y="216"/>
                  <a:pt x="89" y="216"/>
                </a:cubicBezTo>
                <a:cubicBezTo>
                  <a:pt x="7" y="216"/>
                  <a:pt x="7" y="216"/>
                  <a:pt x="7" y="216"/>
                </a:cubicBezTo>
                <a:cubicBezTo>
                  <a:pt x="3" y="216"/>
                  <a:pt x="0" y="213"/>
                  <a:pt x="0" y="209"/>
                </a:cubicBezTo>
                <a:cubicBezTo>
                  <a:pt x="0" y="205"/>
                  <a:pt x="3" y="202"/>
                  <a:pt x="7" y="202"/>
                </a:cubicBezTo>
                <a:cubicBezTo>
                  <a:pt x="7" y="32"/>
                  <a:pt x="7" y="32"/>
                  <a:pt x="7" y="32"/>
                </a:cubicBezTo>
                <a:cubicBezTo>
                  <a:pt x="3" y="32"/>
                  <a:pt x="0" y="29"/>
                  <a:pt x="0" y="25"/>
                </a:cubicBezTo>
                <a:cubicBezTo>
                  <a:pt x="0" y="21"/>
                  <a:pt x="3" y="18"/>
                  <a:pt x="7" y="18"/>
                </a:cubicBezTo>
                <a:cubicBezTo>
                  <a:pt x="136" y="18"/>
                  <a:pt x="136" y="18"/>
                  <a:pt x="136" y="18"/>
                </a:cubicBezTo>
                <a:cubicBezTo>
                  <a:pt x="136" y="7"/>
                  <a:pt x="136" y="7"/>
                  <a:pt x="136" y="7"/>
                </a:cubicBezTo>
                <a:cubicBezTo>
                  <a:pt x="136" y="3"/>
                  <a:pt x="139" y="0"/>
                  <a:pt x="143" y="0"/>
                </a:cubicBezTo>
                <a:cubicBezTo>
                  <a:pt x="147" y="0"/>
                  <a:pt x="150" y="3"/>
                  <a:pt x="150" y="7"/>
                </a:cubicBezTo>
                <a:cubicBezTo>
                  <a:pt x="150" y="18"/>
                  <a:pt x="150" y="18"/>
                  <a:pt x="150" y="18"/>
                </a:cubicBezTo>
                <a:cubicBezTo>
                  <a:pt x="280" y="18"/>
                  <a:pt x="280" y="18"/>
                  <a:pt x="280" y="18"/>
                </a:cubicBezTo>
                <a:cubicBezTo>
                  <a:pt x="284" y="18"/>
                  <a:pt x="287" y="21"/>
                  <a:pt x="287" y="25"/>
                </a:cubicBezTo>
                <a:cubicBezTo>
                  <a:pt x="287" y="29"/>
                  <a:pt x="284" y="32"/>
                  <a:pt x="280" y="32"/>
                </a:cubicBezTo>
                <a:cubicBezTo>
                  <a:pt x="280" y="202"/>
                  <a:pt x="280" y="202"/>
                  <a:pt x="280" y="202"/>
                </a:cubicBezTo>
                <a:cubicBezTo>
                  <a:pt x="284" y="202"/>
                  <a:pt x="287" y="205"/>
                  <a:pt x="287" y="209"/>
                </a:cubicBezTo>
                <a:cubicBezTo>
                  <a:pt x="287" y="213"/>
                  <a:pt x="284" y="216"/>
                  <a:pt x="280" y="216"/>
                </a:cubicBezTo>
                <a:cubicBezTo>
                  <a:pt x="198" y="216"/>
                  <a:pt x="198" y="216"/>
                  <a:pt x="198" y="216"/>
                </a:cubicBezTo>
                <a:cubicBezTo>
                  <a:pt x="205" y="250"/>
                  <a:pt x="205" y="250"/>
                  <a:pt x="205" y="250"/>
                </a:cubicBezTo>
                <a:cubicBezTo>
                  <a:pt x="206" y="254"/>
                  <a:pt x="204" y="258"/>
                  <a:pt x="200" y="259"/>
                </a:cubicBezTo>
                <a:cubicBezTo>
                  <a:pt x="196" y="260"/>
                  <a:pt x="193" y="257"/>
                  <a:pt x="192" y="254"/>
                </a:cubicBezTo>
                <a:cubicBezTo>
                  <a:pt x="183" y="216"/>
                  <a:pt x="183" y="216"/>
                  <a:pt x="183" y="216"/>
                </a:cubicBezTo>
                <a:cubicBezTo>
                  <a:pt x="150" y="216"/>
                  <a:pt x="150" y="216"/>
                  <a:pt x="150" y="216"/>
                </a:cubicBezTo>
                <a:cubicBezTo>
                  <a:pt x="150" y="252"/>
                  <a:pt x="150" y="252"/>
                  <a:pt x="150" y="252"/>
                </a:cubicBezTo>
                <a:cubicBezTo>
                  <a:pt x="150" y="256"/>
                  <a:pt x="147" y="259"/>
                  <a:pt x="143" y="259"/>
                </a:cubicBezTo>
                <a:cubicBezTo>
                  <a:pt x="139" y="259"/>
                  <a:pt x="136" y="256"/>
                  <a:pt x="136" y="252"/>
                </a:cubicBezTo>
                <a:cubicBezTo>
                  <a:pt x="136" y="216"/>
                  <a:pt x="136" y="216"/>
                  <a:pt x="136" y="216"/>
                </a:cubicBezTo>
                <a:cubicBezTo>
                  <a:pt x="104" y="216"/>
                  <a:pt x="104" y="216"/>
                  <a:pt x="104" y="216"/>
                </a:cubicBezTo>
                <a:close/>
                <a:moveTo>
                  <a:pt x="17" y="32"/>
                </a:moveTo>
                <a:cubicBezTo>
                  <a:pt x="17" y="202"/>
                  <a:pt x="17" y="202"/>
                  <a:pt x="17" y="202"/>
                </a:cubicBezTo>
                <a:cubicBezTo>
                  <a:pt x="270" y="202"/>
                  <a:pt x="270" y="202"/>
                  <a:pt x="270" y="202"/>
                </a:cubicBezTo>
                <a:cubicBezTo>
                  <a:pt x="270" y="32"/>
                  <a:pt x="270" y="32"/>
                  <a:pt x="270" y="32"/>
                </a:cubicBezTo>
                <a:cubicBezTo>
                  <a:pt x="17" y="32"/>
                  <a:pt x="17" y="32"/>
                  <a:pt x="17" y="32"/>
                </a:cubicBezTo>
                <a:close/>
                <a:moveTo>
                  <a:pt x="64" y="101"/>
                </a:moveTo>
                <a:cubicBezTo>
                  <a:pt x="63" y="115"/>
                  <a:pt x="63" y="136"/>
                  <a:pt x="62" y="150"/>
                </a:cubicBezTo>
                <a:cubicBezTo>
                  <a:pt x="62" y="151"/>
                  <a:pt x="61" y="152"/>
                  <a:pt x="59" y="152"/>
                </a:cubicBezTo>
                <a:cubicBezTo>
                  <a:pt x="57" y="152"/>
                  <a:pt x="56" y="151"/>
                  <a:pt x="56" y="149"/>
                </a:cubicBezTo>
                <a:cubicBezTo>
                  <a:pt x="56" y="134"/>
                  <a:pt x="56" y="123"/>
                  <a:pt x="57" y="110"/>
                </a:cubicBezTo>
                <a:cubicBezTo>
                  <a:pt x="54" y="115"/>
                  <a:pt x="51" y="119"/>
                  <a:pt x="45" y="125"/>
                </a:cubicBezTo>
                <a:cubicBezTo>
                  <a:pt x="44" y="126"/>
                  <a:pt x="45" y="126"/>
                  <a:pt x="44" y="124"/>
                </a:cubicBezTo>
                <a:cubicBezTo>
                  <a:pt x="43" y="123"/>
                  <a:pt x="41" y="121"/>
                  <a:pt x="42" y="120"/>
                </a:cubicBezTo>
                <a:cubicBezTo>
                  <a:pt x="48" y="112"/>
                  <a:pt x="52" y="105"/>
                  <a:pt x="59" y="96"/>
                </a:cubicBezTo>
                <a:cubicBezTo>
                  <a:pt x="60" y="95"/>
                  <a:pt x="62" y="95"/>
                  <a:pt x="63" y="96"/>
                </a:cubicBezTo>
                <a:cubicBezTo>
                  <a:pt x="65" y="97"/>
                  <a:pt x="65" y="99"/>
                  <a:pt x="64" y="100"/>
                </a:cubicBezTo>
                <a:cubicBezTo>
                  <a:pt x="64" y="101"/>
                  <a:pt x="64" y="101"/>
                  <a:pt x="64" y="101"/>
                </a:cubicBezTo>
                <a:close/>
                <a:moveTo>
                  <a:pt x="212" y="83"/>
                </a:moveTo>
                <a:cubicBezTo>
                  <a:pt x="220" y="63"/>
                  <a:pt x="259" y="70"/>
                  <a:pt x="239" y="92"/>
                </a:cubicBezTo>
                <a:cubicBezTo>
                  <a:pt x="256" y="101"/>
                  <a:pt x="246" y="133"/>
                  <a:pt x="209" y="128"/>
                </a:cubicBezTo>
                <a:cubicBezTo>
                  <a:pt x="207" y="128"/>
                  <a:pt x="205" y="125"/>
                  <a:pt x="206" y="123"/>
                </a:cubicBezTo>
                <a:cubicBezTo>
                  <a:pt x="206" y="120"/>
                  <a:pt x="209" y="119"/>
                  <a:pt x="211" y="119"/>
                </a:cubicBezTo>
                <a:cubicBezTo>
                  <a:pt x="217" y="120"/>
                  <a:pt x="221" y="122"/>
                  <a:pt x="227" y="120"/>
                </a:cubicBezTo>
                <a:cubicBezTo>
                  <a:pt x="248" y="113"/>
                  <a:pt x="240" y="96"/>
                  <a:pt x="232" y="96"/>
                </a:cubicBezTo>
                <a:cubicBezTo>
                  <a:pt x="226" y="96"/>
                  <a:pt x="225" y="93"/>
                  <a:pt x="228" y="92"/>
                </a:cubicBezTo>
                <a:cubicBezTo>
                  <a:pt x="237" y="86"/>
                  <a:pt x="237" y="80"/>
                  <a:pt x="235" y="79"/>
                </a:cubicBezTo>
                <a:cubicBezTo>
                  <a:pt x="226" y="77"/>
                  <a:pt x="220" y="84"/>
                  <a:pt x="219" y="85"/>
                </a:cubicBezTo>
                <a:cubicBezTo>
                  <a:pt x="219" y="87"/>
                  <a:pt x="217" y="88"/>
                  <a:pt x="215" y="88"/>
                </a:cubicBezTo>
                <a:cubicBezTo>
                  <a:pt x="213" y="87"/>
                  <a:pt x="212" y="85"/>
                  <a:pt x="212" y="83"/>
                </a:cubicBezTo>
                <a:close/>
                <a:moveTo>
                  <a:pt x="168" y="117"/>
                </a:moveTo>
                <a:cubicBezTo>
                  <a:pt x="187" y="114"/>
                  <a:pt x="178" y="115"/>
                  <a:pt x="195" y="113"/>
                </a:cubicBezTo>
                <a:cubicBezTo>
                  <a:pt x="197" y="112"/>
                  <a:pt x="198" y="113"/>
                  <a:pt x="198" y="115"/>
                </a:cubicBezTo>
                <a:cubicBezTo>
                  <a:pt x="199" y="116"/>
                  <a:pt x="198" y="117"/>
                  <a:pt x="197" y="118"/>
                </a:cubicBezTo>
                <a:cubicBezTo>
                  <a:pt x="179" y="121"/>
                  <a:pt x="188" y="119"/>
                  <a:pt x="169" y="122"/>
                </a:cubicBezTo>
                <a:cubicBezTo>
                  <a:pt x="168" y="123"/>
                  <a:pt x="166" y="122"/>
                  <a:pt x="166" y="120"/>
                </a:cubicBezTo>
                <a:cubicBezTo>
                  <a:pt x="166" y="118"/>
                  <a:pt x="167" y="117"/>
                  <a:pt x="168" y="117"/>
                </a:cubicBezTo>
                <a:close/>
                <a:moveTo>
                  <a:pt x="167" y="102"/>
                </a:moveTo>
                <a:cubicBezTo>
                  <a:pt x="187" y="98"/>
                  <a:pt x="177" y="100"/>
                  <a:pt x="197" y="98"/>
                </a:cubicBezTo>
                <a:cubicBezTo>
                  <a:pt x="199" y="98"/>
                  <a:pt x="200" y="99"/>
                  <a:pt x="200" y="101"/>
                </a:cubicBezTo>
                <a:cubicBezTo>
                  <a:pt x="200" y="102"/>
                  <a:pt x="198" y="104"/>
                  <a:pt x="197" y="104"/>
                </a:cubicBezTo>
                <a:cubicBezTo>
                  <a:pt x="178" y="106"/>
                  <a:pt x="188" y="105"/>
                  <a:pt x="168" y="107"/>
                </a:cubicBezTo>
                <a:cubicBezTo>
                  <a:pt x="167" y="108"/>
                  <a:pt x="165" y="107"/>
                  <a:pt x="165" y="105"/>
                </a:cubicBezTo>
                <a:cubicBezTo>
                  <a:pt x="165" y="104"/>
                  <a:pt x="166" y="102"/>
                  <a:pt x="167" y="102"/>
                </a:cubicBezTo>
                <a:close/>
                <a:moveTo>
                  <a:pt x="122" y="106"/>
                </a:moveTo>
                <a:cubicBezTo>
                  <a:pt x="98" y="89"/>
                  <a:pt x="178" y="57"/>
                  <a:pt x="129" y="133"/>
                </a:cubicBezTo>
                <a:cubicBezTo>
                  <a:pt x="138" y="129"/>
                  <a:pt x="148" y="126"/>
                  <a:pt x="156" y="127"/>
                </a:cubicBezTo>
                <a:cubicBezTo>
                  <a:pt x="158" y="127"/>
                  <a:pt x="159" y="129"/>
                  <a:pt x="158" y="131"/>
                </a:cubicBezTo>
                <a:cubicBezTo>
                  <a:pt x="158" y="132"/>
                  <a:pt x="156" y="133"/>
                  <a:pt x="154" y="133"/>
                </a:cubicBezTo>
                <a:cubicBezTo>
                  <a:pt x="146" y="133"/>
                  <a:pt x="132" y="138"/>
                  <a:pt x="123" y="142"/>
                </a:cubicBezTo>
                <a:cubicBezTo>
                  <a:pt x="122" y="142"/>
                  <a:pt x="122" y="142"/>
                  <a:pt x="122" y="142"/>
                </a:cubicBezTo>
                <a:cubicBezTo>
                  <a:pt x="122" y="144"/>
                  <a:pt x="120" y="145"/>
                  <a:pt x="118" y="144"/>
                </a:cubicBezTo>
                <a:cubicBezTo>
                  <a:pt x="117" y="144"/>
                  <a:pt x="116" y="142"/>
                  <a:pt x="117" y="140"/>
                </a:cubicBezTo>
                <a:cubicBezTo>
                  <a:pt x="117" y="140"/>
                  <a:pt x="117" y="140"/>
                  <a:pt x="117" y="140"/>
                </a:cubicBezTo>
                <a:cubicBezTo>
                  <a:pt x="117" y="139"/>
                  <a:pt x="117" y="138"/>
                  <a:pt x="118" y="137"/>
                </a:cubicBezTo>
                <a:cubicBezTo>
                  <a:pt x="162" y="67"/>
                  <a:pt x="119" y="96"/>
                  <a:pt x="125" y="100"/>
                </a:cubicBezTo>
                <a:cubicBezTo>
                  <a:pt x="127" y="101"/>
                  <a:pt x="127" y="103"/>
                  <a:pt x="126" y="105"/>
                </a:cubicBezTo>
                <a:cubicBezTo>
                  <a:pt x="125" y="106"/>
                  <a:pt x="123" y="106"/>
                  <a:pt x="122" y="106"/>
                </a:cubicBezTo>
                <a:close/>
                <a:moveTo>
                  <a:pt x="93" y="101"/>
                </a:moveTo>
                <a:cubicBezTo>
                  <a:pt x="94" y="107"/>
                  <a:pt x="94" y="111"/>
                  <a:pt x="94" y="114"/>
                </a:cubicBezTo>
                <a:cubicBezTo>
                  <a:pt x="97" y="114"/>
                  <a:pt x="100" y="114"/>
                  <a:pt x="105" y="114"/>
                </a:cubicBezTo>
                <a:cubicBezTo>
                  <a:pt x="107" y="113"/>
                  <a:pt x="108" y="115"/>
                  <a:pt x="109" y="116"/>
                </a:cubicBezTo>
                <a:cubicBezTo>
                  <a:pt x="109" y="118"/>
                  <a:pt x="108" y="119"/>
                  <a:pt x="106" y="120"/>
                </a:cubicBezTo>
                <a:cubicBezTo>
                  <a:pt x="100" y="120"/>
                  <a:pt x="97" y="120"/>
                  <a:pt x="95" y="120"/>
                </a:cubicBezTo>
                <a:cubicBezTo>
                  <a:pt x="95" y="122"/>
                  <a:pt x="95" y="125"/>
                  <a:pt x="95" y="136"/>
                </a:cubicBezTo>
                <a:cubicBezTo>
                  <a:pt x="95" y="137"/>
                  <a:pt x="93" y="138"/>
                  <a:pt x="92" y="138"/>
                </a:cubicBezTo>
                <a:cubicBezTo>
                  <a:pt x="91" y="138"/>
                  <a:pt x="90" y="136"/>
                  <a:pt x="90" y="135"/>
                </a:cubicBezTo>
                <a:cubicBezTo>
                  <a:pt x="89" y="125"/>
                  <a:pt x="89" y="122"/>
                  <a:pt x="89" y="120"/>
                </a:cubicBezTo>
                <a:cubicBezTo>
                  <a:pt x="86" y="121"/>
                  <a:pt x="83" y="121"/>
                  <a:pt x="78" y="122"/>
                </a:cubicBezTo>
                <a:cubicBezTo>
                  <a:pt x="76" y="123"/>
                  <a:pt x="74" y="122"/>
                  <a:pt x="74" y="120"/>
                </a:cubicBezTo>
                <a:cubicBezTo>
                  <a:pt x="73" y="118"/>
                  <a:pt x="74" y="117"/>
                  <a:pt x="76" y="116"/>
                </a:cubicBezTo>
                <a:cubicBezTo>
                  <a:pt x="82" y="115"/>
                  <a:pt x="86" y="114"/>
                  <a:pt x="88" y="114"/>
                </a:cubicBezTo>
                <a:cubicBezTo>
                  <a:pt x="88" y="111"/>
                  <a:pt x="88" y="107"/>
                  <a:pt x="87" y="101"/>
                </a:cubicBezTo>
                <a:cubicBezTo>
                  <a:pt x="87" y="99"/>
                  <a:pt x="89" y="98"/>
                  <a:pt x="90" y="98"/>
                </a:cubicBezTo>
                <a:cubicBezTo>
                  <a:pt x="92" y="98"/>
                  <a:pt x="93" y="99"/>
                  <a:pt x="93" y="101"/>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Rectangle 1">
            <a:extLst>
              <a:ext uri="{FF2B5EF4-FFF2-40B4-BE49-F238E27FC236}">
                <a16:creationId xmlns:a16="http://schemas.microsoft.com/office/drawing/2014/main" id="{4CABA98D-24AE-9E1B-7AF3-D266D20FCC5B}"/>
              </a:ext>
            </a:extLst>
          </p:cNvPr>
          <p:cNvSpPr/>
          <p:nvPr/>
        </p:nvSpPr>
        <p:spPr>
          <a:xfrm>
            <a:off x="8541" y="7806878"/>
            <a:ext cx="544169" cy="421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rganigramme : Entrée manuelle 2">
            <a:extLst>
              <a:ext uri="{FF2B5EF4-FFF2-40B4-BE49-F238E27FC236}">
                <a16:creationId xmlns:a16="http://schemas.microsoft.com/office/drawing/2014/main" id="{03D29F89-68F3-6E72-B929-3F1B7D4917E4}"/>
              </a:ext>
            </a:extLst>
          </p:cNvPr>
          <p:cNvSpPr/>
          <p:nvPr/>
        </p:nvSpPr>
        <p:spPr>
          <a:xfrm rot="10800000">
            <a:off x="552710" y="7806867"/>
            <a:ext cx="6428732" cy="421017"/>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FEA67852-98F9-DD76-FDC3-E9AC8D32D2E6}"/>
              </a:ext>
            </a:extLst>
          </p:cNvPr>
          <p:cNvSpPr txBox="1"/>
          <p:nvPr/>
        </p:nvSpPr>
        <p:spPr>
          <a:xfrm>
            <a:off x="560329" y="7761613"/>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Travaux d’assainissement</a:t>
            </a:r>
          </a:p>
        </p:txBody>
      </p:sp>
      <p:sp>
        <p:nvSpPr>
          <p:cNvPr id="10" name="ZoneTexte 9">
            <a:extLst>
              <a:ext uri="{FF2B5EF4-FFF2-40B4-BE49-F238E27FC236}">
                <a16:creationId xmlns:a16="http://schemas.microsoft.com/office/drawing/2014/main" id="{DBF2301E-4C42-3C0B-EEF6-903B8756EC81}"/>
              </a:ext>
            </a:extLst>
          </p:cNvPr>
          <p:cNvSpPr txBox="1"/>
          <p:nvPr/>
        </p:nvSpPr>
        <p:spPr>
          <a:xfrm>
            <a:off x="208736" y="8352919"/>
            <a:ext cx="6393771" cy="1171154"/>
          </a:xfrm>
          <a:prstGeom prst="rect">
            <a:avLst/>
          </a:prstGeom>
          <a:noFill/>
        </p:spPr>
        <p:txBody>
          <a:bodyPr wrap="square" rtlCol="0" anchor="ctr">
            <a:spAutoFit/>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Dans le cadre du démarrage de la première tranche des travaux d’assainissement, qui commencera au niveau de Grand’Rue sous la place Poitevine, une personne de la société </a:t>
            </a:r>
            <a:r>
              <a:rPr lang="fr-FR" sz="1100" dirty="0" err="1">
                <a:effectLst/>
                <a:latin typeface="Calibri" panose="020F0502020204030204" pitchFamily="34" charset="0"/>
                <a:ea typeface="Calibri" panose="020F0502020204030204" pitchFamily="34" charset="0"/>
                <a:cs typeface="Times New Roman" panose="02020603050405020304" pitchFamily="18" charset="0"/>
              </a:rPr>
              <a:t>Alp’Etudes</a:t>
            </a:r>
            <a:r>
              <a:rPr lang="fr-FR" sz="1100" dirty="0">
                <a:effectLst/>
                <a:latin typeface="Calibri" panose="020F0502020204030204" pitchFamily="34" charset="0"/>
                <a:ea typeface="Calibri" panose="020F0502020204030204" pitchFamily="34" charset="0"/>
                <a:cs typeface="Times New Roman" panose="02020603050405020304" pitchFamily="18" charset="0"/>
              </a:rPr>
              <a:t> sera amenée à solliciter les habitants pour faire un état des lieux de leur réseau intérieur afin de déterminer le meilleur emplacement extérieur pour poser les tabourets de connexion. Pas d’inquiétude, nous reviendrons préalablement vers vous via un tractage et réaliserons une </a:t>
            </a:r>
            <a:r>
              <a:rPr lang="fr-FR" sz="1100" b="1" dirty="0">
                <a:effectLst/>
                <a:latin typeface="Calibri" panose="020F0502020204030204" pitchFamily="34" charset="0"/>
                <a:ea typeface="Calibri" panose="020F0502020204030204" pitchFamily="34" charset="0"/>
                <a:cs typeface="Times New Roman" panose="02020603050405020304" pitchFamily="18" charset="0"/>
              </a:rPr>
              <a:t>réunion publique</a:t>
            </a:r>
            <a:r>
              <a:rPr lang="fr-FR" sz="1100" dirty="0">
                <a:effectLst/>
                <a:latin typeface="Calibri" panose="020F0502020204030204" pitchFamily="34" charset="0"/>
                <a:ea typeface="Calibri" panose="020F0502020204030204" pitchFamily="34" charset="0"/>
                <a:cs typeface="Times New Roman" panose="02020603050405020304" pitchFamily="18" charset="0"/>
              </a:rPr>
              <a:t> d’information des personnes concernées afin que cette intervention puisse se faire dans les meilleures conditions.</a:t>
            </a:r>
          </a:p>
        </p:txBody>
      </p:sp>
    </p:spTree>
    <p:extLst>
      <p:ext uri="{BB962C8B-B14F-4D97-AF65-F5344CB8AC3E}">
        <p14:creationId xmlns:p14="http://schemas.microsoft.com/office/powerpoint/2010/main" val="1457177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2355662" y="794474"/>
            <a:ext cx="9332471" cy="9230410"/>
            <a:chOff x="-2355662" y="834324"/>
            <a:chExt cx="9332471" cy="9230410"/>
          </a:xfrm>
        </p:grpSpPr>
        <p:pic>
          <p:nvPicPr>
            <p:cNvPr id="51" name="Picture 17">
              <a:extLst>
                <a:ext uri="{FF2B5EF4-FFF2-40B4-BE49-F238E27FC236}">
                  <a16:creationId xmlns:a16="http://schemas.microsoft.com/office/drawing/2014/main" id="{49687ACC-F18D-40CC-A7EF-3134AE76D69E}"/>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pic>
          <p:nvPicPr>
            <p:cNvPr id="53" name="Picture 17">
              <a:extLst>
                <a:ext uri="{FF2B5EF4-FFF2-40B4-BE49-F238E27FC236}">
                  <a16:creationId xmlns:a16="http://schemas.microsoft.com/office/drawing/2014/main" id="{4276774D-E080-415B-9D28-2DAA72174D07}"/>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-3-</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31" name="ZoneTexte 30">
            <a:extLst>
              <a:ext uri="{FF2B5EF4-FFF2-40B4-BE49-F238E27FC236}">
                <a16:creationId xmlns:a16="http://schemas.microsoft.com/office/drawing/2014/main" id="{7DF197AD-3503-4230-BB13-DB3415FE7A46}"/>
              </a:ext>
            </a:extLst>
          </p:cNvPr>
          <p:cNvSpPr txBox="1"/>
          <p:nvPr/>
        </p:nvSpPr>
        <p:spPr>
          <a:xfrm>
            <a:off x="3084906" y="668936"/>
            <a:ext cx="3622085" cy="1785104"/>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Le terrain multisport est presque terminé. Il nous manque les peintures qui seront faites la semaine du 10 octobre et un branchement d’eau pour désaltérer nos athlètes en herbe. </a:t>
            </a:r>
          </a:p>
          <a:p>
            <a:r>
              <a:rPr lang="fr-FR" sz="1100" dirty="0">
                <a:latin typeface="Calibri" panose="020F0502020204030204" pitchFamily="34" charset="0"/>
                <a:ea typeface="KaiTi" panose="020B0503020204020204" pitchFamily="49" charset="-122"/>
                <a:cs typeface="Calibri" panose="020F0502020204030204" pitchFamily="34" charset="0"/>
              </a:rPr>
              <a:t>L'école est prioritaire pour l'usage pendant le temps scolaire. Le règlement est en cours de finalisation.</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Les enfants du village et des alentours ont l'air ravis. La construction du </a:t>
            </a:r>
            <a:r>
              <a:rPr lang="fr-FR" sz="1100" dirty="0" err="1">
                <a:latin typeface="Calibri" panose="020F0502020204030204" pitchFamily="34" charset="0"/>
                <a:ea typeface="KaiTi" panose="020B0503020204020204" pitchFamily="49" charset="-122"/>
                <a:cs typeface="Calibri" panose="020F0502020204030204" pitchFamily="34" charset="0"/>
              </a:rPr>
              <a:t>pump-track</a:t>
            </a:r>
            <a:r>
              <a:rPr lang="fr-FR" sz="1100" dirty="0">
                <a:latin typeface="Calibri" panose="020F0502020204030204" pitchFamily="34" charset="0"/>
                <a:ea typeface="KaiTi" panose="020B0503020204020204" pitchFamily="49" charset="-122"/>
                <a:cs typeface="Calibri" panose="020F0502020204030204" pitchFamily="34" charset="0"/>
              </a:rPr>
              <a:t> (parcours pour vélos bicross) utilisant le tas de terre présent sur le terrain fera partie de travaux participatifs avec l’association Activ Royans.</a:t>
            </a:r>
          </a:p>
        </p:txBody>
      </p:sp>
      <p:sp>
        <p:nvSpPr>
          <p:cNvPr id="33" name="Rectangle 32">
            <a:extLst>
              <a:ext uri="{FF2B5EF4-FFF2-40B4-BE49-F238E27FC236}">
                <a16:creationId xmlns:a16="http://schemas.microsoft.com/office/drawing/2014/main" id="{EE17F871-7636-42A2-98F3-DAF36760F0D7}"/>
              </a:ext>
            </a:extLst>
          </p:cNvPr>
          <p:cNvSpPr/>
          <p:nvPr/>
        </p:nvSpPr>
        <p:spPr>
          <a:xfrm>
            <a:off x="921" y="11"/>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rganigramme : Entrée manuelle 42">
            <a:extLst>
              <a:ext uri="{FF2B5EF4-FFF2-40B4-BE49-F238E27FC236}">
                <a16:creationId xmlns:a16="http://schemas.microsoft.com/office/drawing/2014/main" id="{A05880EE-40E6-451A-95AA-C1EB1BDB85FA}"/>
              </a:ext>
            </a:extLst>
          </p:cNvPr>
          <p:cNvSpPr/>
          <p:nvPr/>
        </p:nvSpPr>
        <p:spPr>
          <a:xfrm rot="10800000">
            <a:off x="545090" y="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E1193CC-2954-404A-B3E4-0F060B8A3397}"/>
              </a:ext>
            </a:extLst>
          </p:cNvPr>
          <p:cNvSpPr txBox="1"/>
          <p:nvPr/>
        </p:nvSpPr>
        <p:spPr>
          <a:xfrm>
            <a:off x="545089" y="-720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City sport</a:t>
            </a:r>
          </a:p>
        </p:txBody>
      </p:sp>
      <p:sp>
        <p:nvSpPr>
          <p:cNvPr id="63" name="ZoneTexte 62">
            <a:extLst>
              <a:ext uri="{FF2B5EF4-FFF2-40B4-BE49-F238E27FC236}">
                <a16:creationId xmlns:a16="http://schemas.microsoft.com/office/drawing/2014/main" id="{7B5AB08E-5F7C-4886-B8EF-82ECC117928E}"/>
              </a:ext>
            </a:extLst>
          </p:cNvPr>
          <p:cNvSpPr txBox="1"/>
          <p:nvPr/>
        </p:nvSpPr>
        <p:spPr>
          <a:xfrm>
            <a:off x="208736" y="504082"/>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Nouveau terrain multisport</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22" name="Rectangle 20">
            <a:extLst>
              <a:ext uri="{FF2B5EF4-FFF2-40B4-BE49-F238E27FC236}">
                <a16:creationId xmlns:a16="http://schemas.microsoft.com/office/drawing/2014/main" id="{EDEF35B3-EC17-43D1-B5DD-5CAB37BAFC91}"/>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descr="Une image contenant extérieur, ciel, terrain&#10;&#10;Description générée automatiquement">
            <a:extLst>
              <a:ext uri="{FF2B5EF4-FFF2-40B4-BE49-F238E27FC236}">
                <a16:creationId xmlns:a16="http://schemas.microsoft.com/office/drawing/2014/main" id="{78CCDA30-97B6-4CB2-A68C-90F411ED87FB}"/>
              </a:ext>
            </a:extLst>
          </p:cNvPr>
          <p:cNvPicPr>
            <a:picLocks noChangeAspect="1"/>
          </p:cNvPicPr>
          <p:nvPr/>
        </p:nvPicPr>
        <p:blipFill rotWithShape="1">
          <a:blip r:embed="rId3">
            <a:extLst>
              <a:ext uri="{28A0092B-C50C-407E-A947-70E740481C1C}">
                <a14:useLocalDpi xmlns:a14="http://schemas.microsoft.com/office/drawing/2010/main" val="0"/>
              </a:ext>
            </a:extLst>
          </a:blip>
          <a:srcRect b="27981"/>
          <a:stretch/>
        </p:blipFill>
        <p:spPr>
          <a:xfrm>
            <a:off x="273005" y="809845"/>
            <a:ext cx="2811901" cy="1518827"/>
          </a:xfrm>
          <a:prstGeom prst="rect">
            <a:avLst/>
          </a:prstGeom>
        </p:spPr>
      </p:pic>
      <p:sp>
        <p:nvSpPr>
          <p:cNvPr id="39" name="ZoneTexte 38">
            <a:extLst>
              <a:ext uri="{FF2B5EF4-FFF2-40B4-BE49-F238E27FC236}">
                <a16:creationId xmlns:a16="http://schemas.microsoft.com/office/drawing/2014/main" id="{FB534A9E-9833-4E36-BAA8-B12DB3BCD31E}"/>
              </a:ext>
            </a:extLst>
          </p:cNvPr>
          <p:cNvSpPr txBox="1"/>
          <p:nvPr/>
        </p:nvSpPr>
        <p:spPr>
          <a:xfrm>
            <a:off x="266475" y="3409844"/>
            <a:ext cx="3780654" cy="3477875"/>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Le chemin communal de vanille nouvellement balisé par le parc a bénéficié de la pose des totems directionnels. Sébastien </a:t>
            </a:r>
            <a:r>
              <a:rPr lang="fr-FR" sz="1100" dirty="0" err="1">
                <a:latin typeface="Calibri" panose="020F0502020204030204" pitchFamily="34" charset="0"/>
                <a:ea typeface="KaiTi" panose="020B0503020204020204" pitchFamily="49" charset="-122"/>
                <a:cs typeface="Calibri" panose="020F0502020204030204" pitchFamily="34" charset="0"/>
              </a:rPr>
              <a:t>Bossand</a:t>
            </a:r>
            <a:r>
              <a:rPr lang="fr-FR" sz="1100" dirty="0">
                <a:latin typeface="Calibri" panose="020F0502020204030204" pitchFamily="34" charset="0"/>
                <a:ea typeface="KaiTi" panose="020B0503020204020204" pitchFamily="49" charset="-122"/>
                <a:cs typeface="Calibri" panose="020F0502020204030204" pitchFamily="34" charset="0"/>
              </a:rPr>
              <a:t> éco garde du secteur « Royans Gervanne » a réalisé ce travail.</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Depuis l’office du tourisme, départ de ce parcours, 2 nouveaux totems ont été installés avant la route départementale 532. Après avoir traversé la route au lieu dit « le four a chaux » un poteau vous indique le nouveau chemin de Vanille et le croisement du lieu dit « la Châtaigne ».</a:t>
            </a:r>
          </a:p>
          <a:p>
            <a:r>
              <a:rPr lang="fr-FR" sz="1100" dirty="0">
                <a:latin typeface="Calibri" panose="020F0502020204030204" pitchFamily="34" charset="0"/>
                <a:ea typeface="KaiTi" panose="020B0503020204020204" pitchFamily="49" charset="-122"/>
                <a:cs typeface="Calibri" panose="020F0502020204030204" pitchFamily="34" charset="0"/>
              </a:rPr>
              <a:t>Ce nom vient de la châtaigneraie installée à cet endroit en 1789 pour fournir de la farine de châtaigne et nourrir les habitants de St Nazaire. Dans cette zone l’association de chasse a déplacé ses miradors pour les éloigner du chemin  fréquenté par les randonneurs. Ce chemin permet d’atteindre le belvédère de Vanille par un nouveau chemin dans une zone naturelle protégée. </a:t>
            </a:r>
          </a:p>
          <a:p>
            <a:r>
              <a:rPr lang="fr-FR" sz="1100" dirty="0">
                <a:latin typeface="Calibri" panose="020F0502020204030204" pitchFamily="34" charset="0"/>
                <a:ea typeface="KaiTi" panose="020B0503020204020204" pitchFamily="49" charset="-122"/>
                <a:cs typeface="Calibri" panose="020F0502020204030204" pitchFamily="34" charset="0"/>
              </a:rPr>
              <a:t>Ce chemin a bénéficié d’un nettoyage par des bénévoles le samedi 2 juillet (voir article dans le DL du 4 juillet). Les randonneurs vont pouvoir bénéficier d’un nouveau parcours sur les Monts du Matin. </a:t>
            </a:r>
          </a:p>
        </p:txBody>
      </p:sp>
      <p:sp>
        <p:nvSpPr>
          <p:cNvPr id="40" name="Rectangle 39">
            <a:extLst>
              <a:ext uri="{FF2B5EF4-FFF2-40B4-BE49-F238E27FC236}">
                <a16:creationId xmlns:a16="http://schemas.microsoft.com/office/drawing/2014/main" id="{83A26C52-7F73-4A33-B8CA-F9F67C2F3D7A}"/>
              </a:ext>
            </a:extLst>
          </p:cNvPr>
          <p:cNvSpPr/>
          <p:nvPr/>
        </p:nvSpPr>
        <p:spPr>
          <a:xfrm>
            <a:off x="921" y="2622333"/>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Organigramme : Entrée manuelle 40">
            <a:extLst>
              <a:ext uri="{FF2B5EF4-FFF2-40B4-BE49-F238E27FC236}">
                <a16:creationId xmlns:a16="http://schemas.microsoft.com/office/drawing/2014/main" id="{8051D24D-1A34-4BB6-9558-1677B58BCB7F}"/>
              </a:ext>
            </a:extLst>
          </p:cNvPr>
          <p:cNvSpPr/>
          <p:nvPr/>
        </p:nvSpPr>
        <p:spPr>
          <a:xfrm rot="10800000">
            <a:off x="545090" y="2622322"/>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13552F56-A2AC-46AE-9809-20DD78B16187}"/>
              </a:ext>
            </a:extLst>
          </p:cNvPr>
          <p:cNvSpPr txBox="1"/>
          <p:nvPr/>
        </p:nvSpPr>
        <p:spPr>
          <a:xfrm>
            <a:off x="545089" y="25503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Le chemin Vanille : suivez le guide</a:t>
            </a:r>
          </a:p>
        </p:txBody>
      </p:sp>
      <p:sp>
        <p:nvSpPr>
          <p:cNvPr id="46" name="ZoneTexte 45">
            <a:extLst>
              <a:ext uri="{FF2B5EF4-FFF2-40B4-BE49-F238E27FC236}">
                <a16:creationId xmlns:a16="http://schemas.microsoft.com/office/drawing/2014/main" id="{339B72F3-4BD3-4C89-9147-78043E085CAC}"/>
              </a:ext>
            </a:extLst>
          </p:cNvPr>
          <p:cNvSpPr txBox="1"/>
          <p:nvPr/>
        </p:nvSpPr>
        <p:spPr>
          <a:xfrm>
            <a:off x="208736" y="3126404"/>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Mise en place des totems sur le chemin de Vanille</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47" name="Rectangle 20">
            <a:extLst>
              <a:ext uri="{FF2B5EF4-FFF2-40B4-BE49-F238E27FC236}">
                <a16:creationId xmlns:a16="http://schemas.microsoft.com/office/drawing/2014/main" id="{7F3EA8B1-F1E2-4C42-8118-C1ACF3B20589}"/>
              </a:ext>
            </a:extLst>
          </p:cNvPr>
          <p:cNvSpPr>
            <a:spLocks noChangeArrowheads="1"/>
          </p:cNvSpPr>
          <p:nvPr/>
        </p:nvSpPr>
        <p:spPr bwMode="auto">
          <a:xfrm>
            <a:off x="0" y="2622322"/>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5" name="Image 4" descr="Une image contenant arbre, extérieur, herbe, homme&#10;&#10;Description générée automatiquement">
            <a:extLst>
              <a:ext uri="{FF2B5EF4-FFF2-40B4-BE49-F238E27FC236}">
                <a16:creationId xmlns:a16="http://schemas.microsoft.com/office/drawing/2014/main" id="{4F4FF7DC-0860-4B59-84F3-85917F0111B9}"/>
              </a:ext>
            </a:extLst>
          </p:cNvPr>
          <p:cNvPicPr>
            <a:picLocks noChangeAspect="1"/>
          </p:cNvPicPr>
          <p:nvPr/>
        </p:nvPicPr>
        <p:blipFill rotWithShape="1">
          <a:blip r:embed="rId4">
            <a:extLst>
              <a:ext uri="{28A0092B-C50C-407E-A947-70E740481C1C}">
                <a14:useLocalDpi xmlns:a14="http://schemas.microsoft.com/office/drawing/2010/main" val="0"/>
              </a:ext>
            </a:extLst>
          </a:blip>
          <a:srcRect b="7923"/>
          <a:stretch/>
        </p:blipFill>
        <p:spPr>
          <a:xfrm>
            <a:off x="4155110" y="3411091"/>
            <a:ext cx="2447788" cy="3393432"/>
          </a:xfrm>
          <a:prstGeom prst="rect">
            <a:avLst/>
          </a:prstGeom>
        </p:spPr>
      </p:pic>
      <p:sp>
        <p:nvSpPr>
          <p:cNvPr id="55" name="Rectangle 54">
            <a:extLst>
              <a:ext uri="{FF2B5EF4-FFF2-40B4-BE49-F238E27FC236}">
                <a16:creationId xmlns:a16="http://schemas.microsoft.com/office/drawing/2014/main" id="{141D99D7-85BD-4EEB-973C-A741382D97CA}"/>
              </a:ext>
            </a:extLst>
          </p:cNvPr>
          <p:cNvSpPr/>
          <p:nvPr/>
        </p:nvSpPr>
        <p:spPr>
          <a:xfrm>
            <a:off x="921" y="7081358"/>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Organigramme : Entrée manuelle 55">
            <a:extLst>
              <a:ext uri="{FF2B5EF4-FFF2-40B4-BE49-F238E27FC236}">
                <a16:creationId xmlns:a16="http://schemas.microsoft.com/office/drawing/2014/main" id="{932B8E92-03E2-49B2-965B-82F95A6A6473}"/>
              </a:ext>
            </a:extLst>
          </p:cNvPr>
          <p:cNvSpPr/>
          <p:nvPr/>
        </p:nvSpPr>
        <p:spPr>
          <a:xfrm rot="10800000">
            <a:off x="545090" y="7081347"/>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a:extLst>
              <a:ext uri="{FF2B5EF4-FFF2-40B4-BE49-F238E27FC236}">
                <a16:creationId xmlns:a16="http://schemas.microsoft.com/office/drawing/2014/main" id="{3B419832-DAC4-4AEF-8F95-F21128BAE232}"/>
              </a:ext>
            </a:extLst>
          </p:cNvPr>
          <p:cNvSpPr txBox="1"/>
          <p:nvPr/>
        </p:nvSpPr>
        <p:spPr>
          <a:xfrm>
            <a:off x="545089" y="7009336"/>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Bienvenue!</a:t>
            </a:r>
          </a:p>
        </p:txBody>
      </p:sp>
      <p:sp>
        <p:nvSpPr>
          <p:cNvPr id="58" name="ZoneTexte 57">
            <a:extLst>
              <a:ext uri="{FF2B5EF4-FFF2-40B4-BE49-F238E27FC236}">
                <a16:creationId xmlns:a16="http://schemas.microsoft.com/office/drawing/2014/main" id="{BE8777D5-10D0-48AB-8DE5-6636852E7378}"/>
              </a:ext>
            </a:extLst>
          </p:cNvPr>
          <p:cNvSpPr txBox="1"/>
          <p:nvPr/>
        </p:nvSpPr>
        <p:spPr>
          <a:xfrm>
            <a:off x="208736" y="7541887"/>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Changement de secrétaire à la mairie</a:t>
            </a:r>
            <a:endParaRPr lang="fr-FR" sz="1100" dirty="0">
              <a:latin typeface="Calibri" panose="020F0502020204030204" pitchFamily="34" charset="0"/>
              <a:ea typeface="KaiTi" panose="020B0503020204020204" pitchFamily="49" charset="-122"/>
              <a:cs typeface="Calibri" panose="020F0502020204030204" pitchFamily="34" charset="0"/>
            </a:endParaRPr>
          </a:p>
        </p:txBody>
      </p:sp>
      <p:sp>
        <p:nvSpPr>
          <p:cNvPr id="59" name="Rectangle 20">
            <a:extLst>
              <a:ext uri="{FF2B5EF4-FFF2-40B4-BE49-F238E27FC236}">
                <a16:creationId xmlns:a16="http://schemas.microsoft.com/office/drawing/2014/main" id="{F1EFC0E4-AE32-40AE-A3D6-91D93586EFCF}"/>
              </a:ext>
            </a:extLst>
          </p:cNvPr>
          <p:cNvSpPr>
            <a:spLocks noChangeArrowheads="1"/>
          </p:cNvSpPr>
          <p:nvPr/>
        </p:nvSpPr>
        <p:spPr bwMode="auto">
          <a:xfrm>
            <a:off x="0" y="7081347"/>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2" name="ZoneTexte 61">
            <a:extLst>
              <a:ext uri="{FF2B5EF4-FFF2-40B4-BE49-F238E27FC236}">
                <a16:creationId xmlns:a16="http://schemas.microsoft.com/office/drawing/2014/main" id="{5FFF5A9E-7735-4503-9370-A729B2A2CC7B}"/>
              </a:ext>
            </a:extLst>
          </p:cNvPr>
          <p:cNvSpPr txBox="1"/>
          <p:nvPr/>
        </p:nvSpPr>
        <p:spPr>
          <a:xfrm>
            <a:off x="2726104" y="7752448"/>
            <a:ext cx="3980887" cy="1785104"/>
          </a:xfrm>
          <a:prstGeom prst="rect">
            <a:avLst/>
          </a:prstGeom>
          <a:noFill/>
        </p:spPr>
        <p:txBody>
          <a:bodyPr wrap="square" rtlCol="0" anchor="ctr">
            <a:spAutoFit/>
          </a:bodyPr>
          <a:lstStyle/>
          <a:p>
            <a:r>
              <a:rPr lang="fr-FR" sz="1100" dirty="0">
                <a:latin typeface="Calibri" panose="020F0502020204030204" pitchFamily="34" charset="0"/>
                <a:ea typeface="KaiTi" panose="020B0503020204020204" pitchFamily="49" charset="-122"/>
                <a:cs typeface="Calibri" panose="020F0502020204030204" pitchFamily="34" charset="0"/>
              </a:rPr>
              <a:t>Céline </a:t>
            </a:r>
            <a:r>
              <a:rPr lang="fr-FR" sz="1100" dirty="0" err="1">
                <a:latin typeface="Calibri" panose="020F0502020204030204" pitchFamily="34" charset="0"/>
                <a:ea typeface="KaiTi" panose="020B0503020204020204" pitchFamily="49" charset="-122"/>
                <a:cs typeface="Calibri" panose="020F0502020204030204" pitchFamily="34" charset="0"/>
              </a:rPr>
              <a:t>Horaist</a:t>
            </a:r>
            <a:r>
              <a:rPr lang="fr-FR" sz="1100" dirty="0">
                <a:latin typeface="Calibri" panose="020F0502020204030204" pitchFamily="34" charset="0"/>
                <a:ea typeface="KaiTi" panose="020B0503020204020204" pitchFamily="49" charset="-122"/>
                <a:cs typeface="Calibri" panose="020F0502020204030204" pitchFamily="34" charset="0"/>
              </a:rPr>
              <a:t> qui occupait un poste de secrétaire depuis le mois de novembre 2020 a rejoint la mairie de St Agnan en Vercors au 5 septembre 2022. Nous lui souhaitons pleine réussite sur ses terres de moyenne montagne.</a:t>
            </a:r>
            <a:br>
              <a:rPr lang="fr-FR" sz="1100" dirty="0">
                <a:latin typeface="Calibri" panose="020F0502020204030204" pitchFamily="34" charset="0"/>
                <a:ea typeface="KaiTi" panose="020B0503020204020204" pitchFamily="49" charset="-122"/>
                <a:cs typeface="Calibri" panose="020F0502020204030204" pitchFamily="34" charset="0"/>
              </a:rPr>
            </a:br>
            <a:r>
              <a:rPr lang="fr-FR" sz="1100" dirty="0">
                <a:latin typeface="Calibri" panose="020F0502020204030204" pitchFamily="34" charset="0"/>
                <a:ea typeface="KaiTi" panose="020B0503020204020204" pitchFamily="49" charset="-122"/>
                <a:cs typeface="Calibri" panose="020F0502020204030204" pitchFamily="34" charset="0"/>
              </a:rPr>
              <a:t>Elle est remplacée par Anne-Fleur Roche qui arrive de la mairie de Chatuzange le Goubet. Elle intègre l’équipe municipale de la mairie de St Nazaire en Royans pour y amener la fougue de la jeunesse. Ce poste la rapprochera de son domicile à St Jean en Royans. Elle occupera le 2</a:t>
            </a:r>
            <a:r>
              <a:rPr lang="fr-FR" sz="1100" baseline="30000" dirty="0">
                <a:latin typeface="Calibri" panose="020F0502020204030204" pitchFamily="34" charset="0"/>
                <a:ea typeface="KaiTi" panose="020B0503020204020204" pitchFamily="49" charset="-122"/>
                <a:cs typeface="Calibri" panose="020F0502020204030204" pitchFamily="34" charset="0"/>
              </a:rPr>
              <a:t>ème</a:t>
            </a:r>
            <a:r>
              <a:rPr lang="fr-FR" sz="1100" dirty="0">
                <a:latin typeface="Calibri" panose="020F0502020204030204" pitchFamily="34" charset="0"/>
                <a:ea typeface="KaiTi" panose="020B0503020204020204" pitchFamily="49" charset="-122"/>
                <a:cs typeface="Calibri" panose="020F0502020204030204" pitchFamily="34" charset="0"/>
              </a:rPr>
              <a:t> poste de secrétaire en collaboration  avec Céline </a:t>
            </a:r>
            <a:r>
              <a:rPr lang="fr-FR" sz="1100" dirty="0" err="1">
                <a:latin typeface="Calibri" panose="020F0502020204030204" pitchFamily="34" charset="0"/>
                <a:ea typeface="KaiTi" panose="020B0503020204020204" pitchFamily="49" charset="-122"/>
                <a:cs typeface="Calibri" panose="020F0502020204030204" pitchFamily="34" charset="0"/>
              </a:rPr>
              <a:t>Bossand</a:t>
            </a:r>
            <a:r>
              <a:rPr lang="fr-FR" sz="1100" dirty="0">
                <a:latin typeface="Calibri" panose="020F0502020204030204" pitchFamily="34" charset="0"/>
                <a:ea typeface="KaiTi" panose="020B0503020204020204" pitchFamily="49" charset="-122"/>
                <a:cs typeface="Calibri" panose="020F0502020204030204" pitchFamily="34" charset="0"/>
              </a:rPr>
              <a:t>.</a:t>
            </a:r>
          </a:p>
        </p:txBody>
      </p:sp>
      <p:pic>
        <p:nvPicPr>
          <p:cNvPr id="7" name="Image 6" descr="Une image contenant texte, portable, mur, équipement électronique&#10;&#10;Description générée automatiquement">
            <a:extLst>
              <a:ext uri="{FF2B5EF4-FFF2-40B4-BE49-F238E27FC236}">
                <a16:creationId xmlns:a16="http://schemas.microsoft.com/office/drawing/2014/main" id="{30A7C499-6D1B-4F3C-BDC0-B87EB5F146ED}"/>
              </a:ext>
            </a:extLst>
          </p:cNvPr>
          <p:cNvPicPr>
            <a:picLocks noChangeAspect="1"/>
          </p:cNvPicPr>
          <p:nvPr/>
        </p:nvPicPr>
        <p:blipFill rotWithShape="1">
          <a:blip r:embed="rId5">
            <a:extLst>
              <a:ext uri="{28A0092B-C50C-407E-A947-70E740481C1C}">
                <a14:useLocalDpi xmlns:a14="http://schemas.microsoft.com/office/drawing/2010/main" val="0"/>
              </a:ext>
            </a:extLst>
          </a:blip>
          <a:srcRect l="13182" t="24287" r="14655" b="2217"/>
          <a:stretch/>
        </p:blipFill>
        <p:spPr>
          <a:xfrm>
            <a:off x="312110" y="7904115"/>
            <a:ext cx="2413994" cy="1632914"/>
          </a:xfrm>
          <a:prstGeom prst="rect">
            <a:avLst/>
          </a:prstGeom>
        </p:spPr>
      </p:pic>
      <p:sp>
        <p:nvSpPr>
          <p:cNvPr id="67" name="Freeform 19">
            <a:extLst>
              <a:ext uri="{FF2B5EF4-FFF2-40B4-BE49-F238E27FC236}">
                <a16:creationId xmlns:a16="http://schemas.microsoft.com/office/drawing/2014/main" id="{014818F3-6E1F-4EF0-B791-601E974A2E2A}"/>
              </a:ext>
            </a:extLst>
          </p:cNvPr>
          <p:cNvSpPr>
            <a:spLocks noChangeAspect="1" noEditPoints="1"/>
          </p:cNvSpPr>
          <p:nvPr/>
        </p:nvSpPr>
        <p:spPr bwMode="auto">
          <a:xfrm>
            <a:off x="141161" y="48846"/>
            <a:ext cx="291635" cy="295743"/>
          </a:xfrm>
          <a:custGeom>
            <a:avLst/>
            <a:gdLst>
              <a:gd name="T0" fmla="*/ 1234 w 1255"/>
              <a:gd name="T1" fmla="*/ 792 h 1273"/>
              <a:gd name="T2" fmla="*/ 533 w 1255"/>
              <a:gd name="T3" fmla="*/ 31 h 1273"/>
              <a:gd name="T4" fmla="*/ 465 w 1255"/>
              <a:gd name="T5" fmla="*/ 20 h 1273"/>
              <a:gd name="T6" fmla="*/ 101 w 1255"/>
              <a:gd name="T7" fmla="*/ 92 h 1273"/>
              <a:gd name="T8" fmla="*/ 39 w 1255"/>
              <a:gd name="T9" fmla="*/ 527 h 1273"/>
              <a:gd name="T10" fmla="*/ 1168 w 1255"/>
              <a:gd name="T11" fmla="*/ 1159 h 1273"/>
              <a:gd name="T12" fmla="*/ 151 w 1255"/>
              <a:gd name="T13" fmla="*/ 142 h 1273"/>
              <a:gd name="T14" fmla="*/ 442 w 1255"/>
              <a:gd name="T15" fmla="*/ 88 h 1273"/>
              <a:gd name="T16" fmla="*/ 97 w 1255"/>
              <a:gd name="T17" fmla="*/ 435 h 1273"/>
              <a:gd name="T18" fmla="*/ 332 w 1255"/>
              <a:gd name="T19" fmla="*/ 928 h 1273"/>
              <a:gd name="T20" fmla="*/ 354 w 1255"/>
              <a:gd name="T21" fmla="*/ 348 h 1273"/>
              <a:gd name="T22" fmla="*/ 938 w 1255"/>
              <a:gd name="T23" fmla="*/ 322 h 1273"/>
              <a:gd name="T24" fmla="*/ 908 w 1255"/>
              <a:gd name="T25" fmla="*/ 903 h 1273"/>
              <a:gd name="T26" fmla="*/ 332 w 1255"/>
              <a:gd name="T27" fmla="*/ 928 h 1273"/>
              <a:gd name="T28" fmla="*/ 911 w 1255"/>
              <a:gd name="T29" fmla="*/ 1149 h 1273"/>
              <a:gd name="T30" fmla="*/ 957 w 1255"/>
              <a:gd name="T31" fmla="*/ 951 h 1273"/>
              <a:gd name="T32" fmla="*/ 1118 w 1255"/>
              <a:gd name="T33" fmla="*/ 1109 h 1273"/>
              <a:gd name="T34" fmla="*/ 850 w 1255"/>
              <a:gd name="T35" fmla="*/ 752 h 1273"/>
              <a:gd name="T36" fmla="*/ 758 w 1255"/>
              <a:gd name="T37" fmla="*/ 727 h 1273"/>
              <a:gd name="T38" fmla="*/ 715 w 1255"/>
              <a:gd name="T39" fmla="*/ 685 h 1273"/>
              <a:gd name="T40" fmla="*/ 724 w 1255"/>
              <a:gd name="T41" fmla="*/ 532 h 1273"/>
              <a:gd name="T42" fmla="*/ 571 w 1255"/>
              <a:gd name="T43" fmla="*/ 541 h 1273"/>
              <a:gd name="T44" fmla="*/ 529 w 1255"/>
              <a:gd name="T45" fmla="*/ 498 h 1273"/>
              <a:gd name="T46" fmla="*/ 504 w 1255"/>
              <a:gd name="T47" fmla="*/ 406 h 1273"/>
              <a:gd name="T48" fmla="*/ 413 w 1255"/>
              <a:gd name="T49" fmla="*/ 383 h 1273"/>
              <a:gd name="T50" fmla="*/ 388 w 1255"/>
              <a:gd name="T51" fmla="*/ 408 h 1273"/>
              <a:gd name="T52" fmla="*/ 412 w 1255"/>
              <a:gd name="T53" fmla="*/ 499 h 1273"/>
              <a:gd name="T54" fmla="*/ 504 w 1255"/>
              <a:gd name="T55" fmla="*/ 523 h 1273"/>
              <a:gd name="T56" fmla="*/ 546 w 1255"/>
              <a:gd name="T57" fmla="*/ 566 h 1273"/>
              <a:gd name="T58" fmla="*/ 538 w 1255"/>
              <a:gd name="T59" fmla="*/ 719 h 1273"/>
              <a:gd name="T60" fmla="*/ 690 w 1255"/>
              <a:gd name="T61" fmla="*/ 710 h 1273"/>
              <a:gd name="T62" fmla="*/ 733 w 1255"/>
              <a:gd name="T63" fmla="*/ 752 h 1273"/>
              <a:gd name="T64" fmla="*/ 758 w 1255"/>
              <a:gd name="T65" fmla="*/ 844 h 1273"/>
              <a:gd name="T66" fmla="*/ 845 w 1255"/>
              <a:gd name="T67" fmla="*/ 865 h 1273"/>
              <a:gd name="T68" fmla="*/ 870 w 1255"/>
              <a:gd name="T69" fmla="*/ 865 h 1273"/>
              <a:gd name="T70" fmla="*/ 831 w 1255"/>
              <a:gd name="T71" fmla="*/ 800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55" h="1273">
                <a:moveTo>
                  <a:pt x="1234" y="792"/>
                </a:moveTo>
                <a:cubicBezTo>
                  <a:pt x="1234" y="792"/>
                  <a:pt x="1234" y="792"/>
                  <a:pt x="1234" y="792"/>
                </a:cubicBezTo>
                <a:cubicBezTo>
                  <a:pt x="1213" y="619"/>
                  <a:pt x="1138" y="422"/>
                  <a:pt x="988" y="272"/>
                </a:cubicBezTo>
                <a:cubicBezTo>
                  <a:pt x="855" y="139"/>
                  <a:pt x="688" y="63"/>
                  <a:pt x="533" y="31"/>
                </a:cubicBezTo>
                <a:cubicBezTo>
                  <a:pt x="533" y="31"/>
                  <a:pt x="533" y="31"/>
                  <a:pt x="533" y="31"/>
                </a:cubicBezTo>
                <a:cubicBezTo>
                  <a:pt x="510" y="26"/>
                  <a:pt x="487" y="22"/>
                  <a:pt x="465" y="20"/>
                </a:cubicBezTo>
                <a:cubicBezTo>
                  <a:pt x="465" y="20"/>
                  <a:pt x="465" y="20"/>
                  <a:pt x="465" y="20"/>
                </a:cubicBezTo>
                <a:cubicBezTo>
                  <a:pt x="304" y="0"/>
                  <a:pt x="165" y="28"/>
                  <a:pt x="101" y="92"/>
                </a:cubicBezTo>
                <a:cubicBezTo>
                  <a:pt x="26" y="166"/>
                  <a:pt x="0" y="338"/>
                  <a:pt x="39" y="527"/>
                </a:cubicBezTo>
                <a:cubicBezTo>
                  <a:pt x="39" y="527"/>
                  <a:pt x="39" y="527"/>
                  <a:pt x="39" y="527"/>
                </a:cubicBezTo>
                <a:cubicBezTo>
                  <a:pt x="72" y="681"/>
                  <a:pt x="149" y="846"/>
                  <a:pt x="281" y="979"/>
                </a:cubicBezTo>
                <a:cubicBezTo>
                  <a:pt x="576" y="1273"/>
                  <a:pt x="1076" y="1252"/>
                  <a:pt x="1168" y="1159"/>
                </a:cubicBezTo>
                <a:cubicBezTo>
                  <a:pt x="1226" y="1101"/>
                  <a:pt x="1255" y="958"/>
                  <a:pt x="1234" y="792"/>
                </a:cubicBezTo>
                <a:close/>
                <a:moveTo>
                  <a:pt x="151" y="142"/>
                </a:moveTo>
                <a:cubicBezTo>
                  <a:pt x="179" y="114"/>
                  <a:pt x="251" y="84"/>
                  <a:pt x="367" y="84"/>
                </a:cubicBezTo>
                <a:cubicBezTo>
                  <a:pt x="390" y="84"/>
                  <a:pt x="416" y="85"/>
                  <a:pt x="442" y="88"/>
                </a:cubicBezTo>
                <a:cubicBezTo>
                  <a:pt x="412" y="165"/>
                  <a:pt x="367" y="237"/>
                  <a:pt x="305" y="299"/>
                </a:cubicBezTo>
                <a:cubicBezTo>
                  <a:pt x="244" y="360"/>
                  <a:pt x="172" y="406"/>
                  <a:pt x="97" y="435"/>
                </a:cubicBezTo>
                <a:cubicBezTo>
                  <a:pt x="80" y="288"/>
                  <a:pt x="111" y="182"/>
                  <a:pt x="151" y="142"/>
                </a:cubicBezTo>
                <a:close/>
                <a:moveTo>
                  <a:pt x="332" y="928"/>
                </a:moveTo>
                <a:cubicBezTo>
                  <a:pt x="186" y="782"/>
                  <a:pt x="129" y="613"/>
                  <a:pt x="107" y="505"/>
                </a:cubicBezTo>
                <a:cubicBezTo>
                  <a:pt x="197" y="472"/>
                  <a:pt x="281" y="420"/>
                  <a:pt x="354" y="348"/>
                </a:cubicBezTo>
                <a:cubicBezTo>
                  <a:pt x="426" y="275"/>
                  <a:pt x="479" y="190"/>
                  <a:pt x="512" y="99"/>
                </a:cubicBezTo>
                <a:cubicBezTo>
                  <a:pt x="651" y="126"/>
                  <a:pt x="810" y="194"/>
                  <a:pt x="938" y="322"/>
                </a:cubicBezTo>
                <a:cubicBezTo>
                  <a:pt x="1079" y="463"/>
                  <a:pt x="1134" y="634"/>
                  <a:pt x="1155" y="745"/>
                </a:cubicBezTo>
                <a:cubicBezTo>
                  <a:pt x="1065" y="778"/>
                  <a:pt x="981" y="830"/>
                  <a:pt x="908" y="903"/>
                </a:cubicBezTo>
                <a:cubicBezTo>
                  <a:pt x="840" y="971"/>
                  <a:pt x="789" y="1051"/>
                  <a:pt x="756" y="1135"/>
                </a:cubicBezTo>
                <a:cubicBezTo>
                  <a:pt x="631" y="1114"/>
                  <a:pt x="464" y="1061"/>
                  <a:pt x="332" y="928"/>
                </a:cubicBezTo>
                <a:close/>
                <a:moveTo>
                  <a:pt x="1118" y="1109"/>
                </a:moveTo>
                <a:cubicBezTo>
                  <a:pt x="1105" y="1122"/>
                  <a:pt x="1037" y="1149"/>
                  <a:pt x="911" y="1149"/>
                </a:cubicBezTo>
                <a:cubicBezTo>
                  <a:pt x="892" y="1149"/>
                  <a:pt x="862" y="1149"/>
                  <a:pt x="826" y="1145"/>
                </a:cubicBezTo>
                <a:cubicBezTo>
                  <a:pt x="856" y="1075"/>
                  <a:pt x="900" y="1009"/>
                  <a:pt x="957" y="951"/>
                </a:cubicBezTo>
                <a:cubicBezTo>
                  <a:pt x="1018" y="890"/>
                  <a:pt x="1090" y="845"/>
                  <a:pt x="1166" y="815"/>
                </a:cubicBezTo>
                <a:cubicBezTo>
                  <a:pt x="1181" y="960"/>
                  <a:pt x="1154" y="1073"/>
                  <a:pt x="1118" y="1109"/>
                </a:cubicBezTo>
                <a:close/>
                <a:moveTo>
                  <a:pt x="831" y="800"/>
                </a:moveTo>
                <a:cubicBezTo>
                  <a:pt x="848" y="779"/>
                  <a:pt x="857" y="759"/>
                  <a:pt x="850" y="752"/>
                </a:cubicBezTo>
                <a:cubicBezTo>
                  <a:pt x="843" y="745"/>
                  <a:pt x="823" y="754"/>
                  <a:pt x="802" y="771"/>
                </a:cubicBezTo>
                <a:cubicBezTo>
                  <a:pt x="758" y="727"/>
                  <a:pt x="758" y="727"/>
                  <a:pt x="758" y="727"/>
                </a:cubicBezTo>
                <a:cubicBezTo>
                  <a:pt x="787" y="695"/>
                  <a:pt x="801" y="663"/>
                  <a:pt x="791" y="652"/>
                </a:cubicBezTo>
                <a:cubicBezTo>
                  <a:pt x="780" y="642"/>
                  <a:pt x="748" y="656"/>
                  <a:pt x="715" y="685"/>
                </a:cubicBezTo>
                <a:cubicBezTo>
                  <a:pt x="674" y="643"/>
                  <a:pt x="674" y="643"/>
                  <a:pt x="674" y="643"/>
                </a:cubicBezTo>
                <a:cubicBezTo>
                  <a:pt x="717" y="595"/>
                  <a:pt x="740" y="547"/>
                  <a:pt x="724" y="532"/>
                </a:cubicBezTo>
                <a:cubicBezTo>
                  <a:pt x="709" y="516"/>
                  <a:pt x="661" y="539"/>
                  <a:pt x="613" y="583"/>
                </a:cubicBezTo>
                <a:cubicBezTo>
                  <a:pt x="571" y="541"/>
                  <a:pt x="571" y="541"/>
                  <a:pt x="571" y="541"/>
                </a:cubicBezTo>
                <a:cubicBezTo>
                  <a:pt x="600" y="508"/>
                  <a:pt x="615" y="476"/>
                  <a:pt x="604" y="466"/>
                </a:cubicBezTo>
                <a:cubicBezTo>
                  <a:pt x="593" y="455"/>
                  <a:pt x="561" y="469"/>
                  <a:pt x="529" y="498"/>
                </a:cubicBezTo>
                <a:cubicBezTo>
                  <a:pt x="485" y="454"/>
                  <a:pt x="485" y="454"/>
                  <a:pt x="485" y="454"/>
                </a:cubicBezTo>
                <a:cubicBezTo>
                  <a:pt x="503" y="433"/>
                  <a:pt x="511" y="413"/>
                  <a:pt x="504" y="406"/>
                </a:cubicBezTo>
                <a:cubicBezTo>
                  <a:pt x="497" y="399"/>
                  <a:pt x="477" y="408"/>
                  <a:pt x="456" y="425"/>
                </a:cubicBezTo>
                <a:cubicBezTo>
                  <a:pt x="413" y="383"/>
                  <a:pt x="413" y="383"/>
                  <a:pt x="413" y="383"/>
                </a:cubicBezTo>
                <a:cubicBezTo>
                  <a:pt x="406" y="376"/>
                  <a:pt x="395" y="376"/>
                  <a:pt x="388" y="383"/>
                </a:cubicBezTo>
                <a:cubicBezTo>
                  <a:pt x="381" y="390"/>
                  <a:pt x="381" y="401"/>
                  <a:pt x="388" y="408"/>
                </a:cubicBezTo>
                <a:cubicBezTo>
                  <a:pt x="431" y="450"/>
                  <a:pt x="431" y="450"/>
                  <a:pt x="431" y="450"/>
                </a:cubicBezTo>
                <a:cubicBezTo>
                  <a:pt x="413" y="472"/>
                  <a:pt x="405" y="492"/>
                  <a:pt x="412" y="499"/>
                </a:cubicBezTo>
                <a:cubicBezTo>
                  <a:pt x="419" y="506"/>
                  <a:pt x="439" y="497"/>
                  <a:pt x="460" y="479"/>
                </a:cubicBezTo>
                <a:cubicBezTo>
                  <a:pt x="504" y="523"/>
                  <a:pt x="504" y="523"/>
                  <a:pt x="504" y="523"/>
                </a:cubicBezTo>
                <a:cubicBezTo>
                  <a:pt x="475" y="556"/>
                  <a:pt x="461" y="588"/>
                  <a:pt x="471" y="598"/>
                </a:cubicBezTo>
                <a:cubicBezTo>
                  <a:pt x="482" y="609"/>
                  <a:pt x="514" y="595"/>
                  <a:pt x="546" y="566"/>
                </a:cubicBezTo>
                <a:cubicBezTo>
                  <a:pt x="588" y="608"/>
                  <a:pt x="588" y="608"/>
                  <a:pt x="588" y="608"/>
                </a:cubicBezTo>
                <a:cubicBezTo>
                  <a:pt x="545" y="655"/>
                  <a:pt x="522" y="703"/>
                  <a:pt x="538" y="719"/>
                </a:cubicBezTo>
                <a:cubicBezTo>
                  <a:pt x="553" y="734"/>
                  <a:pt x="601" y="712"/>
                  <a:pt x="649" y="668"/>
                </a:cubicBezTo>
                <a:cubicBezTo>
                  <a:pt x="690" y="710"/>
                  <a:pt x="690" y="710"/>
                  <a:pt x="690" y="710"/>
                </a:cubicBezTo>
                <a:cubicBezTo>
                  <a:pt x="662" y="742"/>
                  <a:pt x="647" y="774"/>
                  <a:pt x="658" y="785"/>
                </a:cubicBezTo>
                <a:cubicBezTo>
                  <a:pt x="668" y="796"/>
                  <a:pt x="700" y="781"/>
                  <a:pt x="733" y="752"/>
                </a:cubicBezTo>
                <a:cubicBezTo>
                  <a:pt x="777" y="796"/>
                  <a:pt x="777" y="796"/>
                  <a:pt x="777" y="796"/>
                </a:cubicBezTo>
                <a:cubicBezTo>
                  <a:pt x="759" y="817"/>
                  <a:pt x="751" y="838"/>
                  <a:pt x="758" y="844"/>
                </a:cubicBezTo>
                <a:cubicBezTo>
                  <a:pt x="764" y="851"/>
                  <a:pt x="785" y="843"/>
                  <a:pt x="806" y="825"/>
                </a:cubicBezTo>
                <a:cubicBezTo>
                  <a:pt x="845" y="865"/>
                  <a:pt x="845" y="865"/>
                  <a:pt x="845" y="865"/>
                </a:cubicBezTo>
                <a:cubicBezTo>
                  <a:pt x="849" y="868"/>
                  <a:pt x="853" y="870"/>
                  <a:pt x="858" y="870"/>
                </a:cubicBezTo>
                <a:cubicBezTo>
                  <a:pt x="862" y="870"/>
                  <a:pt x="867" y="868"/>
                  <a:pt x="870" y="865"/>
                </a:cubicBezTo>
                <a:cubicBezTo>
                  <a:pt x="877" y="858"/>
                  <a:pt x="877" y="846"/>
                  <a:pt x="870" y="839"/>
                </a:cubicBezTo>
                <a:lnTo>
                  <a:pt x="831" y="800"/>
                </a:lnTo>
                <a:close/>
              </a:path>
            </a:pathLst>
          </a:custGeom>
          <a:solidFill>
            <a:srgbClr val="4C4A91"/>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68" name="Group 89">
            <a:extLst>
              <a:ext uri="{FF2B5EF4-FFF2-40B4-BE49-F238E27FC236}">
                <a16:creationId xmlns:a16="http://schemas.microsoft.com/office/drawing/2014/main" id="{28B46016-1D18-4B11-B66E-91CD737DDCBF}"/>
              </a:ext>
            </a:extLst>
          </p:cNvPr>
          <p:cNvGrpSpPr>
            <a:grpSpLocks noChangeAspect="1"/>
          </p:cNvGrpSpPr>
          <p:nvPr/>
        </p:nvGrpSpPr>
        <p:grpSpPr>
          <a:xfrm>
            <a:off x="155085" y="2658100"/>
            <a:ext cx="252733" cy="292580"/>
            <a:chOff x="3533775" y="1247775"/>
            <a:chExt cx="735013" cy="850900"/>
          </a:xfrm>
        </p:grpSpPr>
        <p:sp>
          <p:nvSpPr>
            <p:cNvPr id="69" name="Freeform 20">
              <a:extLst>
                <a:ext uri="{FF2B5EF4-FFF2-40B4-BE49-F238E27FC236}">
                  <a16:creationId xmlns:a16="http://schemas.microsoft.com/office/drawing/2014/main" id="{8ADEBCB6-3DC5-4100-9006-426E4FFA3364}"/>
                </a:ext>
              </a:extLst>
            </p:cNvPr>
            <p:cNvSpPr>
              <a:spLocks/>
            </p:cNvSpPr>
            <p:nvPr/>
          </p:nvSpPr>
          <p:spPr bwMode="auto">
            <a:xfrm>
              <a:off x="3695700" y="1698625"/>
              <a:ext cx="184150" cy="396875"/>
            </a:xfrm>
            <a:custGeom>
              <a:avLst/>
              <a:gdLst/>
              <a:ahLst/>
              <a:cxnLst>
                <a:cxn ang="0">
                  <a:pos x="7" y="14"/>
                </a:cxn>
                <a:cxn ang="0">
                  <a:pos x="0" y="40"/>
                </a:cxn>
                <a:cxn ang="0">
                  <a:pos x="63" y="106"/>
                </a:cxn>
                <a:cxn ang="0">
                  <a:pos x="71" y="204"/>
                </a:cxn>
                <a:cxn ang="0">
                  <a:pos x="71" y="259"/>
                </a:cxn>
                <a:cxn ang="0">
                  <a:pos x="120" y="252"/>
                </a:cxn>
                <a:cxn ang="0">
                  <a:pos x="112" y="129"/>
                </a:cxn>
                <a:cxn ang="0">
                  <a:pos x="51" y="9"/>
                </a:cxn>
                <a:cxn ang="0">
                  <a:pos x="7" y="14"/>
                </a:cxn>
              </a:cxnLst>
              <a:rect l="0" t="0" r="r" b="b"/>
              <a:pathLst>
                <a:path w="120" h="259">
                  <a:moveTo>
                    <a:pt x="7" y="14"/>
                  </a:moveTo>
                  <a:cubicBezTo>
                    <a:pt x="0" y="40"/>
                    <a:pt x="0" y="40"/>
                    <a:pt x="0" y="40"/>
                  </a:cubicBezTo>
                  <a:cubicBezTo>
                    <a:pt x="0" y="40"/>
                    <a:pt x="53" y="50"/>
                    <a:pt x="63" y="106"/>
                  </a:cubicBezTo>
                  <a:cubicBezTo>
                    <a:pt x="71" y="204"/>
                    <a:pt x="71" y="204"/>
                    <a:pt x="71" y="204"/>
                  </a:cubicBezTo>
                  <a:cubicBezTo>
                    <a:pt x="71" y="259"/>
                    <a:pt x="71" y="259"/>
                    <a:pt x="71" y="259"/>
                  </a:cubicBezTo>
                  <a:cubicBezTo>
                    <a:pt x="120" y="252"/>
                    <a:pt x="120" y="252"/>
                    <a:pt x="120" y="252"/>
                  </a:cubicBezTo>
                  <a:cubicBezTo>
                    <a:pt x="112" y="129"/>
                    <a:pt x="112" y="129"/>
                    <a:pt x="112" y="129"/>
                  </a:cubicBezTo>
                  <a:cubicBezTo>
                    <a:pt x="112" y="129"/>
                    <a:pt x="104" y="26"/>
                    <a:pt x="51" y="9"/>
                  </a:cubicBezTo>
                  <a:cubicBezTo>
                    <a:pt x="25" y="0"/>
                    <a:pt x="7" y="14"/>
                    <a:pt x="7" y="14"/>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21">
              <a:extLst>
                <a:ext uri="{FF2B5EF4-FFF2-40B4-BE49-F238E27FC236}">
                  <a16:creationId xmlns:a16="http://schemas.microsoft.com/office/drawing/2014/main" id="{0E290941-583B-4551-B065-769F6912D676}"/>
                </a:ext>
              </a:extLst>
            </p:cNvPr>
            <p:cNvSpPr>
              <a:spLocks/>
            </p:cNvSpPr>
            <p:nvPr/>
          </p:nvSpPr>
          <p:spPr bwMode="auto">
            <a:xfrm>
              <a:off x="3892550" y="1590675"/>
              <a:ext cx="361950" cy="423863"/>
            </a:xfrm>
            <a:custGeom>
              <a:avLst/>
              <a:gdLst/>
              <a:ahLst/>
              <a:cxnLst>
                <a:cxn ang="0">
                  <a:pos x="236" y="77"/>
                </a:cxn>
                <a:cxn ang="0">
                  <a:pos x="160" y="43"/>
                </a:cxn>
                <a:cxn ang="0">
                  <a:pos x="99" y="85"/>
                </a:cxn>
                <a:cxn ang="0">
                  <a:pos x="64" y="156"/>
                </a:cxn>
                <a:cxn ang="0">
                  <a:pos x="16" y="276"/>
                </a:cxn>
                <a:cxn ang="0">
                  <a:pos x="0" y="261"/>
                </a:cxn>
                <a:cxn ang="0">
                  <a:pos x="31" y="175"/>
                </a:cxn>
                <a:cxn ang="0">
                  <a:pos x="74" y="52"/>
                </a:cxn>
                <a:cxn ang="0">
                  <a:pos x="164" y="4"/>
                </a:cxn>
                <a:cxn ang="0">
                  <a:pos x="234" y="55"/>
                </a:cxn>
                <a:cxn ang="0">
                  <a:pos x="236" y="77"/>
                </a:cxn>
              </a:cxnLst>
              <a:rect l="0" t="0" r="r" b="b"/>
              <a:pathLst>
                <a:path w="236" h="276">
                  <a:moveTo>
                    <a:pt x="236" y="77"/>
                  </a:moveTo>
                  <a:cubicBezTo>
                    <a:pt x="236" y="77"/>
                    <a:pt x="221" y="25"/>
                    <a:pt x="160" y="43"/>
                  </a:cubicBezTo>
                  <a:cubicBezTo>
                    <a:pt x="111" y="58"/>
                    <a:pt x="99" y="85"/>
                    <a:pt x="99" y="85"/>
                  </a:cubicBezTo>
                  <a:cubicBezTo>
                    <a:pt x="64" y="156"/>
                    <a:pt x="64" y="156"/>
                    <a:pt x="64" y="156"/>
                  </a:cubicBezTo>
                  <a:cubicBezTo>
                    <a:pt x="16" y="276"/>
                    <a:pt x="16" y="276"/>
                    <a:pt x="16" y="276"/>
                  </a:cubicBezTo>
                  <a:cubicBezTo>
                    <a:pt x="0" y="261"/>
                    <a:pt x="0" y="261"/>
                    <a:pt x="0" y="261"/>
                  </a:cubicBezTo>
                  <a:cubicBezTo>
                    <a:pt x="31" y="175"/>
                    <a:pt x="31" y="175"/>
                    <a:pt x="31" y="175"/>
                  </a:cubicBezTo>
                  <a:cubicBezTo>
                    <a:pt x="31" y="175"/>
                    <a:pt x="60" y="74"/>
                    <a:pt x="74" y="52"/>
                  </a:cubicBezTo>
                  <a:cubicBezTo>
                    <a:pt x="86" y="32"/>
                    <a:pt x="92" y="8"/>
                    <a:pt x="164" y="4"/>
                  </a:cubicBezTo>
                  <a:cubicBezTo>
                    <a:pt x="227" y="0"/>
                    <a:pt x="234" y="55"/>
                    <a:pt x="234" y="55"/>
                  </a:cubicBezTo>
                  <a:lnTo>
                    <a:pt x="236" y="77"/>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22">
              <a:extLst>
                <a:ext uri="{FF2B5EF4-FFF2-40B4-BE49-F238E27FC236}">
                  <a16:creationId xmlns:a16="http://schemas.microsoft.com/office/drawing/2014/main" id="{88A4F1FA-2564-434B-8053-5636475D2345}"/>
                </a:ext>
              </a:extLst>
            </p:cNvPr>
            <p:cNvSpPr>
              <a:spLocks/>
            </p:cNvSpPr>
            <p:nvPr/>
          </p:nvSpPr>
          <p:spPr bwMode="auto">
            <a:xfrm>
              <a:off x="3652838" y="1752600"/>
              <a:ext cx="163512" cy="346075"/>
            </a:xfrm>
            <a:custGeom>
              <a:avLst/>
              <a:gdLst/>
              <a:ahLst/>
              <a:cxnLst>
                <a:cxn ang="0">
                  <a:pos x="98" y="90"/>
                </a:cxn>
                <a:cxn ang="0">
                  <a:pos x="29" y="2"/>
                </a:cxn>
                <a:cxn ang="0">
                  <a:pos x="12" y="54"/>
                </a:cxn>
                <a:cxn ang="0">
                  <a:pos x="6" y="121"/>
                </a:cxn>
                <a:cxn ang="0">
                  <a:pos x="36" y="189"/>
                </a:cxn>
                <a:cxn ang="0">
                  <a:pos x="41" y="191"/>
                </a:cxn>
                <a:cxn ang="0">
                  <a:pos x="45" y="200"/>
                </a:cxn>
                <a:cxn ang="0">
                  <a:pos x="82" y="217"/>
                </a:cxn>
                <a:cxn ang="0">
                  <a:pos x="102" y="222"/>
                </a:cxn>
                <a:cxn ang="0">
                  <a:pos x="98" y="90"/>
                </a:cxn>
              </a:cxnLst>
              <a:rect l="0" t="0" r="r" b="b"/>
              <a:pathLst>
                <a:path w="107" h="225">
                  <a:moveTo>
                    <a:pt x="98" y="90"/>
                  </a:moveTo>
                  <a:cubicBezTo>
                    <a:pt x="96" y="37"/>
                    <a:pt x="57" y="0"/>
                    <a:pt x="29" y="2"/>
                  </a:cubicBezTo>
                  <a:cubicBezTo>
                    <a:pt x="14" y="4"/>
                    <a:pt x="10" y="25"/>
                    <a:pt x="12" y="54"/>
                  </a:cubicBezTo>
                  <a:cubicBezTo>
                    <a:pt x="3" y="66"/>
                    <a:pt x="0" y="92"/>
                    <a:pt x="6" y="121"/>
                  </a:cubicBezTo>
                  <a:cubicBezTo>
                    <a:pt x="13" y="152"/>
                    <a:pt x="28" y="187"/>
                    <a:pt x="36" y="189"/>
                  </a:cubicBezTo>
                  <a:cubicBezTo>
                    <a:pt x="41" y="191"/>
                    <a:pt x="41" y="191"/>
                    <a:pt x="41" y="191"/>
                  </a:cubicBezTo>
                  <a:cubicBezTo>
                    <a:pt x="41" y="191"/>
                    <a:pt x="38" y="197"/>
                    <a:pt x="45" y="200"/>
                  </a:cubicBezTo>
                  <a:cubicBezTo>
                    <a:pt x="49" y="201"/>
                    <a:pt x="82" y="217"/>
                    <a:pt x="82" y="217"/>
                  </a:cubicBezTo>
                  <a:cubicBezTo>
                    <a:pt x="91" y="221"/>
                    <a:pt x="99" y="225"/>
                    <a:pt x="102" y="222"/>
                  </a:cubicBezTo>
                  <a:cubicBezTo>
                    <a:pt x="107" y="217"/>
                    <a:pt x="103" y="189"/>
                    <a:pt x="98" y="90"/>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23">
              <a:extLst>
                <a:ext uri="{FF2B5EF4-FFF2-40B4-BE49-F238E27FC236}">
                  <a16:creationId xmlns:a16="http://schemas.microsoft.com/office/drawing/2014/main" id="{BA2F8BBA-F275-4811-A4BF-CDE95DABDF04}"/>
                </a:ext>
              </a:extLst>
            </p:cNvPr>
            <p:cNvSpPr>
              <a:spLocks/>
            </p:cNvSpPr>
            <p:nvPr/>
          </p:nvSpPr>
          <p:spPr bwMode="auto">
            <a:xfrm>
              <a:off x="3706813" y="1263650"/>
              <a:ext cx="561975" cy="831850"/>
            </a:xfrm>
            <a:custGeom>
              <a:avLst/>
              <a:gdLst/>
              <a:ahLst/>
              <a:cxnLst>
                <a:cxn ang="0">
                  <a:pos x="331" y="252"/>
                </a:cxn>
                <a:cxn ang="0">
                  <a:pos x="331" y="252"/>
                </a:cxn>
                <a:cxn ang="0">
                  <a:pos x="248" y="267"/>
                </a:cxn>
                <a:cxn ang="0">
                  <a:pos x="220" y="294"/>
                </a:cxn>
                <a:cxn ang="0">
                  <a:pos x="188" y="361"/>
                </a:cxn>
                <a:cxn ang="0">
                  <a:pos x="138" y="486"/>
                </a:cxn>
                <a:cxn ang="0">
                  <a:pos x="123" y="473"/>
                </a:cxn>
                <a:cxn ang="0">
                  <a:pos x="176" y="320"/>
                </a:cxn>
                <a:cxn ang="0">
                  <a:pos x="216" y="243"/>
                </a:cxn>
                <a:cxn ang="0">
                  <a:pos x="302" y="219"/>
                </a:cxn>
                <a:cxn ang="0">
                  <a:pos x="355" y="271"/>
                </a:cxn>
                <a:cxn ang="0">
                  <a:pos x="344" y="187"/>
                </a:cxn>
                <a:cxn ang="0">
                  <a:pos x="332" y="100"/>
                </a:cxn>
                <a:cxn ang="0">
                  <a:pos x="320" y="77"/>
                </a:cxn>
                <a:cxn ang="0">
                  <a:pos x="176" y="0"/>
                </a:cxn>
                <a:cxn ang="0">
                  <a:pos x="28" y="89"/>
                </a:cxn>
                <a:cxn ang="0">
                  <a:pos x="0" y="296"/>
                </a:cxn>
                <a:cxn ang="0">
                  <a:pos x="69" y="315"/>
                </a:cxn>
                <a:cxn ang="0">
                  <a:pos x="103" y="454"/>
                </a:cxn>
                <a:cxn ang="0">
                  <a:pos x="103" y="454"/>
                </a:cxn>
                <a:cxn ang="0">
                  <a:pos x="103" y="454"/>
                </a:cxn>
                <a:cxn ang="0">
                  <a:pos x="112" y="530"/>
                </a:cxn>
                <a:cxn ang="0">
                  <a:pos x="79" y="538"/>
                </a:cxn>
                <a:cxn ang="0">
                  <a:pos x="64" y="541"/>
                </a:cxn>
                <a:cxn ang="0">
                  <a:pos x="119" y="539"/>
                </a:cxn>
                <a:cxn ang="0">
                  <a:pos x="161" y="536"/>
                </a:cxn>
                <a:cxn ang="0">
                  <a:pos x="219" y="524"/>
                </a:cxn>
                <a:cxn ang="0">
                  <a:pos x="332" y="472"/>
                </a:cxn>
                <a:cxn ang="0">
                  <a:pos x="366" y="362"/>
                </a:cxn>
                <a:cxn ang="0">
                  <a:pos x="331" y="252"/>
                </a:cxn>
              </a:cxnLst>
              <a:rect l="0" t="0" r="r" b="b"/>
              <a:pathLst>
                <a:path w="366" h="541">
                  <a:moveTo>
                    <a:pt x="331" y="252"/>
                  </a:moveTo>
                  <a:cubicBezTo>
                    <a:pt x="331" y="252"/>
                    <a:pt x="331" y="252"/>
                    <a:pt x="331" y="252"/>
                  </a:cubicBezTo>
                  <a:cubicBezTo>
                    <a:pt x="315" y="245"/>
                    <a:pt x="279" y="250"/>
                    <a:pt x="248" y="267"/>
                  </a:cubicBezTo>
                  <a:cubicBezTo>
                    <a:pt x="236" y="274"/>
                    <a:pt x="224" y="287"/>
                    <a:pt x="220" y="294"/>
                  </a:cubicBezTo>
                  <a:cubicBezTo>
                    <a:pt x="209" y="310"/>
                    <a:pt x="191" y="353"/>
                    <a:pt x="188" y="361"/>
                  </a:cubicBezTo>
                  <a:cubicBezTo>
                    <a:pt x="138" y="486"/>
                    <a:pt x="138" y="486"/>
                    <a:pt x="138" y="486"/>
                  </a:cubicBezTo>
                  <a:cubicBezTo>
                    <a:pt x="123" y="473"/>
                    <a:pt x="123" y="473"/>
                    <a:pt x="123" y="473"/>
                  </a:cubicBezTo>
                  <a:cubicBezTo>
                    <a:pt x="137" y="441"/>
                    <a:pt x="170" y="351"/>
                    <a:pt x="176" y="320"/>
                  </a:cubicBezTo>
                  <a:cubicBezTo>
                    <a:pt x="183" y="286"/>
                    <a:pt x="200" y="258"/>
                    <a:pt x="216" y="243"/>
                  </a:cubicBezTo>
                  <a:cubicBezTo>
                    <a:pt x="232" y="228"/>
                    <a:pt x="256" y="217"/>
                    <a:pt x="302" y="219"/>
                  </a:cubicBezTo>
                  <a:cubicBezTo>
                    <a:pt x="348" y="222"/>
                    <a:pt x="355" y="271"/>
                    <a:pt x="355" y="271"/>
                  </a:cubicBezTo>
                  <a:cubicBezTo>
                    <a:pt x="355" y="271"/>
                    <a:pt x="355" y="250"/>
                    <a:pt x="344" y="187"/>
                  </a:cubicBezTo>
                  <a:cubicBezTo>
                    <a:pt x="337" y="153"/>
                    <a:pt x="355" y="146"/>
                    <a:pt x="332" y="100"/>
                  </a:cubicBezTo>
                  <a:cubicBezTo>
                    <a:pt x="330" y="95"/>
                    <a:pt x="325" y="85"/>
                    <a:pt x="320" y="77"/>
                  </a:cubicBezTo>
                  <a:cubicBezTo>
                    <a:pt x="304" y="32"/>
                    <a:pt x="246" y="0"/>
                    <a:pt x="176" y="0"/>
                  </a:cubicBezTo>
                  <a:cubicBezTo>
                    <a:pt x="83" y="0"/>
                    <a:pt x="35" y="31"/>
                    <a:pt x="28" y="89"/>
                  </a:cubicBezTo>
                  <a:cubicBezTo>
                    <a:pt x="0" y="296"/>
                    <a:pt x="0" y="296"/>
                    <a:pt x="0" y="296"/>
                  </a:cubicBezTo>
                  <a:cubicBezTo>
                    <a:pt x="0" y="296"/>
                    <a:pt x="42" y="278"/>
                    <a:pt x="69" y="315"/>
                  </a:cubicBezTo>
                  <a:cubicBezTo>
                    <a:pt x="103" y="362"/>
                    <a:pt x="104" y="433"/>
                    <a:pt x="103" y="454"/>
                  </a:cubicBezTo>
                  <a:cubicBezTo>
                    <a:pt x="103" y="454"/>
                    <a:pt x="103" y="454"/>
                    <a:pt x="103" y="454"/>
                  </a:cubicBezTo>
                  <a:cubicBezTo>
                    <a:pt x="103" y="454"/>
                    <a:pt x="103" y="454"/>
                    <a:pt x="103" y="454"/>
                  </a:cubicBezTo>
                  <a:cubicBezTo>
                    <a:pt x="103" y="459"/>
                    <a:pt x="112" y="530"/>
                    <a:pt x="112" y="530"/>
                  </a:cubicBezTo>
                  <a:cubicBezTo>
                    <a:pt x="79" y="538"/>
                    <a:pt x="79" y="538"/>
                    <a:pt x="79" y="538"/>
                  </a:cubicBezTo>
                  <a:cubicBezTo>
                    <a:pt x="64" y="541"/>
                    <a:pt x="64" y="541"/>
                    <a:pt x="64" y="541"/>
                  </a:cubicBezTo>
                  <a:cubicBezTo>
                    <a:pt x="119" y="539"/>
                    <a:pt x="119" y="539"/>
                    <a:pt x="119" y="539"/>
                  </a:cubicBezTo>
                  <a:cubicBezTo>
                    <a:pt x="127" y="539"/>
                    <a:pt x="152" y="537"/>
                    <a:pt x="161" y="536"/>
                  </a:cubicBezTo>
                  <a:cubicBezTo>
                    <a:pt x="177" y="535"/>
                    <a:pt x="178" y="533"/>
                    <a:pt x="219" y="524"/>
                  </a:cubicBezTo>
                  <a:cubicBezTo>
                    <a:pt x="260" y="515"/>
                    <a:pt x="312" y="491"/>
                    <a:pt x="332" y="472"/>
                  </a:cubicBezTo>
                  <a:cubicBezTo>
                    <a:pt x="335" y="469"/>
                    <a:pt x="366" y="408"/>
                    <a:pt x="366" y="362"/>
                  </a:cubicBezTo>
                  <a:cubicBezTo>
                    <a:pt x="366" y="308"/>
                    <a:pt x="353" y="259"/>
                    <a:pt x="331" y="252"/>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24">
              <a:extLst>
                <a:ext uri="{FF2B5EF4-FFF2-40B4-BE49-F238E27FC236}">
                  <a16:creationId xmlns:a16="http://schemas.microsoft.com/office/drawing/2014/main" id="{E5E465C3-6FA5-4C06-ACAB-D5D474D2745E}"/>
                </a:ext>
              </a:extLst>
            </p:cNvPr>
            <p:cNvSpPr>
              <a:spLocks/>
            </p:cNvSpPr>
            <p:nvPr/>
          </p:nvSpPr>
          <p:spPr bwMode="auto">
            <a:xfrm>
              <a:off x="3898900" y="1289050"/>
              <a:ext cx="268287" cy="166688"/>
            </a:xfrm>
            <a:custGeom>
              <a:avLst/>
              <a:gdLst/>
              <a:ahLst/>
              <a:cxnLst>
                <a:cxn ang="0">
                  <a:pos x="172" y="73"/>
                </a:cxn>
                <a:cxn ang="0">
                  <a:pos x="161" y="100"/>
                </a:cxn>
                <a:cxn ang="0">
                  <a:pos x="92" y="108"/>
                </a:cxn>
                <a:cxn ang="0">
                  <a:pos x="76" y="100"/>
                </a:cxn>
                <a:cxn ang="0">
                  <a:pos x="0" y="20"/>
                </a:cxn>
                <a:cxn ang="0">
                  <a:pos x="58" y="3"/>
                </a:cxn>
                <a:cxn ang="0">
                  <a:pos x="102" y="3"/>
                </a:cxn>
                <a:cxn ang="0">
                  <a:pos x="143" y="12"/>
                </a:cxn>
                <a:cxn ang="0">
                  <a:pos x="172" y="73"/>
                </a:cxn>
              </a:cxnLst>
              <a:rect l="0" t="0" r="r" b="b"/>
              <a:pathLst>
                <a:path w="175" h="109">
                  <a:moveTo>
                    <a:pt x="172" y="73"/>
                  </a:moveTo>
                  <a:cubicBezTo>
                    <a:pt x="174" y="78"/>
                    <a:pt x="175" y="100"/>
                    <a:pt x="161" y="100"/>
                  </a:cubicBezTo>
                  <a:cubicBezTo>
                    <a:pt x="92" y="108"/>
                    <a:pt x="92" y="108"/>
                    <a:pt x="92" y="108"/>
                  </a:cubicBezTo>
                  <a:cubicBezTo>
                    <a:pt x="86" y="109"/>
                    <a:pt x="81" y="106"/>
                    <a:pt x="76" y="100"/>
                  </a:cubicBezTo>
                  <a:cubicBezTo>
                    <a:pt x="0" y="20"/>
                    <a:pt x="0" y="20"/>
                    <a:pt x="0" y="20"/>
                  </a:cubicBezTo>
                  <a:cubicBezTo>
                    <a:pt x="0" y="14"/>
                    <a:pt x="39" y="4"/>
                    <a:pt x="58" y="3"/>
                  </a:cubicBezTo>
                  <a:cubicBezTo>
                    <a:pt x="58" y="3"/>
                    <a:pt x="80" y="0"/>
                    <a:pt x="102" y="3"/>
                  </a:cubicBezTo>
                  <a:cubicBezTo>
                    <a:pt x="107" y="3"/>
                    <a:pt x="142" y="7"/>
                    <a:pt x="143" y="12"/>
                  </a:cubicBezTo>
                  <a:lnTo>
                    <a:pt x="172" y="73"/>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25">
              <a:extLst>
                <a:ext uri="{FF2B5EF4-FFF2-40B4-BE49-F238E27FC236}">
                  <a16:creationId xmlns:a16="http://schemas.microsoft.com/office/drawing/2014/main" id="{0AB6BE0B-9A0C-4E16-8BF5-3EFCAB80E762}"/>
                </a:ext>
              </a:extLst>
            </p:cNvPr>
            <p:cNvSpPr>
              <a:spLocks/>
            </p:cNvSpPr>
            <p:nvPr/>
          </p:nvSpPr>
          <p:spPr bwMode="auto">
            <a:xfrm>
              <a:off x="4048125" y="1484313"/>
              <a:ext cx="131762" cy="55563"/>
            </a:xfrm>
            <a:custGeom>
              <a:avLst/>
              <a:gdLst/>
              <a:ahLst/>
              <a:cxnLst>
                <a:cxn ang="0">
                  <a:pos x="84" y="14"/>
                </a:cxn>
                <a:cxn ang="0">
                  <a:pos x="81" y="28"/>
                </a:cxn>
                <a:cxn ang="0">
                  <a:pos x="8" y="36"/>
                </a:cxn>
                <a:cxn ang="0">
                  <a:pos x="1" y="23"/>
                </a:cxn>
                <a:cxn ang="0">
                  <a:pos x="3" y="11"/>
                </a:cxn>
                <a:cxn ang="0">
                  <a:pos x="42" y="1"/>
                </a:cxn>
                <a:cxn ang="0">
                  <a:pos x="78" y="3"/>
                </a:cxn>
                <a:cxn ang="0">
                  <a:pos x="84" y="14"/>
                </a:cxn>
              </a:cxnLst>
              <a:rect l="0" t="0" r="r" b="b"/>
              <a:pathLst>
                <a:path w="85" h="36">
                  <a:moveTo>
                    <a:pt x="84" y="14"/>
                  </a:moveTo>
                  <a:cubicBezTo>
                    <a:pt x="85" y="19"/>
                    <a:pt x="85" y="28"/>
                    <a:pt x="81" y="28"/>
                  </a:cubicBezTo>
                  <a:cubicBezTo>
                    <a:pt x="8" y="36"/>
                    <a:pt x="8" y="36"/>
                    <a:pt x="8" y="36"/>
                  </a:cubicBezTo>
                  <a:cubicBezTo>
                    <a:pt x="4" y="36"/>
                    <a:pt x="1" y="23"/>
                    <a:pt x="1" y="23"/>
                  </a:cubicBezTo>
                  <a:cubicBezTo>
                    <a:pt x="1" y="18"/>
                    <a:pt x="0" y="12"/>
                    <a:pt x="3" y="11"/>
                  </a:cubicBezTo>
                  <a:cubicBezTo>
                    <a:pt x="3" y="11"/>
                    <a:pt x="25" y="2"/>
                    <a:pt x="42" y="1"/>
                  </a:cubicBezTo>
                  <a:cubicBezTo>
                    <a:pt x="68" y="0"/>
                    <a:pt x="78" y="3"/>
                    <a:pt x="78" y="3"/>
                  </a:cubicBezTo>
                  <a:cubicBezTo>
                    <a:pt x="83" y="4"/>
                    <a:pt x="84" y="9"/>
                    <a:pt x="84" y="14"/>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26">
              <a:extLst>
                <a:ext uri="{FF2B5EF4-FFF2-40B4-BE49-F238E27FC236}">
                  <a16:creationId xmlns:a16="http://schemas.microsoft.com/office/drawing/2014/main" id="{23A7860B-B05C-44C1-B048-1CBAA0E2C8C6}"/>
                </a:ext>
              </a:extLst>
            </p:cNvPr>
            <p:cNvSpPr>
              <a:spLocks/>
            </p:cNvSpPr>
            <p:nvPr/>
          </p:nvSpPr>
          <p:spPr bwMode="auto">
            <a:xfrm>
              <a:off x="3533775" y="1247775"/>
              <a:ext cx="334962" cy="722313"/>
            </a:xfrm>
            <a:custGeom>
              <a:avLst/>
              <a:gdLst/>
              <a:ahLst/>
              <a:cxnLst>
                <a:cxn ang="0">
                  <a:pos x="218" y="18"/>
                </a:cxn>
                <a:cxn ang="0">
                  <a:pos x="132" y="6"/>
                </a:cxn>
                <a:cxn ang="0">
                  <a:pos x="84" y="36"/>
                </a:cxn>
                <a:cxn ang="0">
                  <a:pos x="64" y="82"/>
                </a:cxn>
                <a:cxn ang="0">
                  <a:pos x="65" y="141"/>
                </a:cxn>
                <a:cxn ang="0">
                  <a:pos x="55" y="217"/>
                </a:cxn>
                <a:cxn ang="0">
                  <a:pos x="39" y="265"/>
                </a:cxn>
                <a:cxn ang="0">
                  <a:pos x="28" y="320"/>
                </a:cxn>
                <a:cxn ang="0">
                  <a:pos x="8" y="338"/>
                </a:cxn>
                <a:cxn ang="0">
                  <a:pos x="8" y="368"/>
                </a:cxn>
                <a:cxn ang="0">
                  <a:pos x="21" y="364"/>
                </a:cxn>
                <a:cxn ang="0">
                  <a:pos x="29" y="411"/>
                </a:cxn>
                <a:cxn ang="0">
                  <a:pos x="88" y="470"/>
                </a:cxn>
                <a:cxn ang="0">
                  <a:pos x="84" y="395"/>
                </a:cxn>
                <a:cxn ang="0">
                  <a:pos x="54" y="399"/>
                </a:cxn>
                <a:cxn ang="0">
                  <a:pos x="47" y="363"/>
                </a:cxn>
                <a:cxn ang="0">
                  <a:pos x="52" y="337"/>
                </a:cxn>
                <a:cxn ang="0">
                  <a:pos x="64" y="274"/>
                </a:cxn>
                <a:cxn ang="0">
                  <a:pos x="80" y="221"/>
                </a:cxn>
                <a:cxn ang="0">
                  <a:pos x="111" y="143"/>
                </a:cxn>
                <a:cxn ang="0">
                  <a:pos x="123" y="90"/>
                </a:cxn>
                <a:cxn ang="0">
                  <a:pos x="128" y="50"/>
                </a:cxn>
                <a:cxn ang="0">
                  <a:pos x="156" y="57"/>
                </a:cxn>
                <a:cxn ang="0">
                  <a:pos x="218" y="18"/>
                </a:cxn>
              </a:cxnLst>
              <a:rect l="0" t="0" r="r" b="b"/>
              <a:pathLst>
                <a:path w="218" h="470">
                  <a:moveTo>
                    <a:pt x="218" y="18"/>
                  </a:moveTo>
                  <a:cubicBezTo>
                    <a:pt x="218" y="18"/>
                    <a:pt x="178" y="0"/>
                    <a:pt x="132" y="6"/>
                  </a:cubicBezTo>
                  <a:cubicBezTo>
                    <a:pt x="84" y="36"/>
                    <a:pt x="84" y="36"/>
                    <a:pt x="84" y="36"/>
                  </a:cubicBezTo>
                  <a:cubicBezTo>
                    <a:pt x="84" y="36"/>
                    <a:pt x="64" y="56"/>
                    <a:pt x="64" y="82"/>
                  </a:cubicBezTo>
                  <a:cubicBezTo>
                    <a:pt x="64" y="108"/>
                    <a:pt x="65" y="141"/>
                    <a:pt x="65" y="141"/>
                  </a:cubicBezTo>
                  <a:cubicBezTo>
                    <a:pt x="65" y="141"/>
                    <a:pt x="63" y="194"/>
                    <a:pt x="55" y="217"/>
                  </a:cubicBezTo>
                  <a:cubicBezTo>
                    <a:pt x="47" y="240"/>
                    <a:pt x="39" y="265"/>
                    <a:pt x="39" y="265"/>
                  </a:cubicBezTo>
                  <a:cubicBezTo>
                    <a:pt x="39" y="265"/>
                    <a:pt x="28" y="305"/>
                    <a:pt x="28" y="320"/>
                  </a:cubicBezTo>
                  <a:cubicBezTo>
                    <a:pt x="28" y="335"/>
                    <a:pt x="8" y="338"/>
                    <a:pt x="8" y="338"/>
                  </a:cubicBezTo>
                  <a:cubicBezTo>
                    <a:pt x="8" y="338"/>
                    <a:pt x="0" y="363"/>
                    <a:pt x="8" y="368"/>
                  </a:cubicBezTo>
                  <a:cubicBezTo>
                    <a:pt x="16" y="372"/>
                    <a:pt x="21" y="364"/>
                    <a:pt x="21" y="364"/>
                  </a:cubicBezTo>
                  <a:cubicBezTo>
                    <a:pt x="21" y="364"/>
                    <a:pt x="23" y="410"/>
                    <a:pt x="29" y="411"/>
                  </a:cubicBezTo>
                  <a:cubicBezTo>
                    <a:pt x="88" y="470"/>
                    <a:pt x="88" y="470"/>
                    <a:pt x="88" y="470"/>
                  </a:cubicBezTo>
                  <a:cubicBezTo>
                    <a:pt x="88" y="470"/>
                    <a:pt x="82" y="406"/>
                    <a:pt x="84" y="395"/>
                  </a:cubicBezTo>
                  <a:cubicBezTo>
                    <a:pt x="84" y="395"/>
                    <a:pt x="76" y="389"/>
                    <a:pt x="54" y="399"/>
                  </a:cubicBezTo>
                  <a:cubicBezTo>
                    <a:pt x="54" y="399"/>
                    <a:pt x="49" y="392"/>
                    <a:pt x="47" y="363"/>
                  </a:cubicBezTo>
                  <a:cubicBezTo>
                    <a:pt x="47" y="363"/>
                    <a:pt x="51" y="358"/>
                    <a:pt x="52" y="337"/>
                  </a:cubicBezTo>
                  <a:cubicBezTo>
                    <a:pt x="52" y="316"/>
                    <a:pt x="64" y="274"/>
                    <a:pt x="64" y="274"/>
                  </a:cubicBezTo>
                  <a:cubicBezTo>
                    <a:pt x="64" y="274"/>
                    <a:pt x="80" y="235"/>
                    <a:pt x="80" y="221"/>
                  </a:cubicBezTo>
                  <a:cubicBezTo>
                    <a:pt x="111" y="143"/>
                    <a:pt x="111" y="143"/>
                    <a:pt x="111" y="143"/>
                  </a:cubicBezTo>
                  <a:cubicBezTo>
                    <a:pt x="111" y="143"/>
                    <a:pt x="122" y="102"/>
                    <a:pt x="123" y="90"/>
                  </a:cubicBezTo>
                  <a:cubicBezTo>
                    <a:pt x="124" y="78"/>
                    <a:pt x="125" y="51"/>
                    <a:pt x="128" y="50"/>
                  </a:cubicBezTo>
                  <a:cubicBezTo>
                    <a:pt x="156" y="57"/>
                    <a:pt x="156" y="57"/>
                    <a:pt x="156" y="57"/>
                  </a:cubicBezTo>
                  <a:lnTo>
                    <a:pt x="218" y="18"/>
                  </a:ln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27">
              <a:extLst>
                <a:ext uri="{FF2B5EF4-FFF2-40B4-BE49-F238E27FC236}">
                  <a16:creationId xmlns:a16="http://schemas.microsoft.com/office/drawing/2014/main" id="{306AF141-813C-493B-A68F-2DFA74E472B9}"/>
                </a:ext>
              </a:extLst>
            </p:cNvPr>
            <p:cNvSpPr>
              <a:spLocks/>
            </p:cNvSpPr>
            <p:nvPr/>
          </p:nvSpPr>
          <p:spPr bwMode="auto">
            <a:xfrm>
              <a:off x="3670300" y="1252538"/>
              <a:ext cx="198437" cy="71438"/>
            </a:xfrm>
            <a:custGeom>
              <a:avLst/>
              <a:gdLst/>
              <a:ahLst/>
              <a:cxnLst>
                <a:cxn ang="0">
                  <a:pos x="129" y="15"/>
                </a:cxn>
                <a:cxn ang="0">
                  <a:pos x="43" y="3"/>
                </a:cxn>
                <a:cxn ang="0">
                  <a:pos x="0" y="29"/>
                </a:cxn>
                <a:cxn ang="0">
                  <a:pos x="48" y="37"/>
                </a:cxn>
                <a:cxn ang="0">
                  <a:pos x="74" y="47"/>
                </a:cxn>
                <a:cxn ang="0">
                  <a:pos x="129" y="15"/>
                </a:cxn>
              </a:cxnLst>
              <a:rect l="0" t="0" r="r" b="b"/>
              <a:pathLst>
                <a:path w="129" h="47">
                  <a:moveTo>
                    <a:pt x="129" y="15"/>
                  </a:moveTo>
                  <a:cubicBezTo>
                    <a:pt x="129" y="15"/>
                    <a:pt x="93" y="0"/>
                    <a:pt x="43" y="3"/>
                  </a:cubicBezTo>
                  <a:cubicBezTo>
                    <a:pt x="0" y="29"/>
                    <a:pt x="0" y="29"/>
                    <a:pt x="0" y="29"/>
                  </a:cubicBezTo>
                  <a:cubicBezTo>
                    <a:pt x="0" y="29"/>
                    <a:pt x="18" y="25"/>
                    <a:pt x="48" y="37"/>
                  </a:cubicBezTo>
                  <a:cubicBezTo>
                    <a:pt x="74" y="47"/>
                    <a:pt x="74" y="47"/>
                    <a:pt x="74" y="47"/>
                  </a:cubicBezTo>
                  <a:cubicBezTo>
                    <a:pt x="74" y="47"/>
                    <a:pt x="115" y="13"/>
                    <a:pt x="129" y="15"/>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91" name="Group 6161">
            <a:extLst>
              <a:ext uri="{FF2B5EF4-FFF2-40B4-BE49-F238E27FC236}">
                <a16:creationId xmlns:a16="http://schemas.microsoft.com/office/drawing/2014/main" id="{C9FC6A79-C007-4B54-8974-5E9061D507C6}"/>
              </a:ext>
            </a:extLst>
          </p:cNvPr>
          <p:cNvGrpSpPr/>
          <p:nvPr/>
        </p:nvGrpSpPr>
        <p:grpSpPr>
          <a:xfrm>
            <a:off x="156922" y="7122755"/>
            <a:ext cx="275014" cy="342898"/>
            <a:chOff x="3749771" y="4656760"/>
            <a:chExt cx="913175" cy="1138579"/>
          </a:xfrm>
          <a:solidFill>
            <a:srgbClr val="4C4A91"/>
          </a:solidFill>
        </p:grpSpPr>
        <p:sp>
          <p:nvSpPr>
            <p:cNvPr id="92" name="Freeform 70">
              <a:extLst>
                <a:ext uri="{FF2B5EF4-FFF2-40B4-BE49-F238E27FC236}">
                  <a16:creationId xmlns:a16="http://schemas.microsoft.com/office/drawing/2014/main" id="{3DC6EADA-A2B0-462C-95A8-5EC7D4DE3B1F}"/>
                </a:ext>
              </a:extLst>
            </p:cNvPr>
            <p:cNvSpPr>
              <a:spLocks/>
            </p:cNvSpPr>
            <p:nvPr/>
          </p:nvSpPr>
          <p:spPr bwMode="auto">
            <a:xfrm>
              <a:off x="4083060" y="4656760"/>
              <a:ext cx="246596" cy="246596"/>
            </a:xfrm>
            <a:custGeom>
              <a:avLst/>
              <a:gdLst>
                <a:gd name="T0" fmla="*/ 78 w 197"/>
                <a:gd name="T1" fmla="*/ 187 h 198"/>
                <a:gd name="T2" fmla="*/ 186 w 197"/>
                <a:gd name="T3" fmla="*/ 120 h 198"/>
                <a:gd name="T4" fmla="*/ 119 w 197"/>
                <a:gd name="T5" fmla="*/ 12 h 198"/>
                <a:gd name="T6" fmla="*/ 11 w 197"/>
                <a:gd name="T7" fmla="*/ 79 h 198"/>
                <a:gd name="T8" fmla="*/ 78 w 197"/>
                <a:gd name="T9" fmla="*/ 187 h 198"/>
              </a:gdLst>
              <a:ahLst/>
              <a:cxnLst>
                <a:cxn ang="0">
                  <a:pos x="T0" y="T1"/>
                </a:cxn>
                <a:cxn ang="0">
                  <a:pos x="T2" y="T3"/>
                </a:cxn>
                <a:cxn ang="0">
                  <a:pos x="T4" y="T5"/>
                </a:cxn>
                <a:cxn ang="0">
                  <a:pos x="T6" y="T7"/>
                </a:cxn>
                <a:cxn ang="0">
                  <a:pos x="T8" y="T9"/>
                </a:cxn>
              </a:cxnLst>
              <a:rect l="0" t="0" r="r" b="b"/>
              <a:pathLst>
                <a:path w="197" h="198">
                  <a:moveTo>
                    <a:pt x="78" y="187"/>
                  </a:moveTo>
                  <a:cubicBezTo>
                    <a:pt x="127" y="198"/>
                    <a:pt x="175" y="168"/>
                    <a:pt x="186" y="120"/>
                  </a:cubicBezTo>
                  <a:cubicBezTo>
                    <a:pt x="197" y="71"/>
                    <a:pt x="167" y="23"/>
                    <a:pt x="119" y="12"/>
                  </a:cubicBezTo>
                  <a:cubicBezTo>
                    <a:pt x="71" y="0"/>
                    <a:pt x="22" y="30"/>
                    <a:pt x="11" y="79"/>
                  </a:cubicBezTo>
                  <a:cubicBezTo>
                    <a:pt x="0" y="127"/>
                    <a:pt x="30" y="176"/>
                    <a:pt x="78"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71">
              <a:extLst>
                <a:ext uri="{FF2B5EF4-FFF2-40B4-BE49-F238E27FC236}">
                  <a16:creationId xmlns:a16="http://schemas.microsoft.com/office/drawing/2014/main" id="{352F0E2B-62B5-4A62-AA40-3F152EE99538}"/>
                </a:ext>
              </a:extLst>
            </p:cNvPr>
            <p:cNvSpPr>
              <a:spLocks/>
            </p:cNvSpPr>
            <p:nvPr/>
          </p:nvSpPr>
          <p:spPr bwMode="auto">
            <a:xfrm>
              <a:off x="3749771" y="4851340"/>
              <a:ext cx="913175" cy="943999"/>
            </a:xfrm>
            <a:custGeom>
              <a:avLst/>
              <a:gdLst>
                <a:gd name="T0" fmla="*/ 716 w 733"/>
                <a:gd name="T1" fmla="*/ 10 h 757"/>
                <a:gd name="T2" fmla="*/ 671 w 733"/>
                <a:gd name="T3" fmla="*/ 18 h 757"/>
                <a:gd name="T4" fmla="*/ 602 w 733"/>
                <a:gd name="T5" fmla="*/ 84 h 757"/>
                <a:gd name="T6" fmla="*/ 547 w 733"/>
                <a:gd name="T7" fmla="*/ 100 h 757"/>
                <a:gd name="T8" fmla="*/ 490 w 733"/>
                <a:gd name="T9" fmla="*/ 84 h 757"/>
                <a:gd name="T10" fmla="*/ 473 w 733"/>
                <a:gd name="T11" fmla="*/ 73 h 757"/>
                <a:gd name="T12" fmla="*/ 469 w 733"/>
                <a:gd name="T13" fmla="*/ 69 h 757"/>
                <a:gd name="T14" fmla="*/ 468 w 733"/>
                <a:gd name="T15" fmla="*/ 69 h 757"/>
                <a:gd name="T16" fmla="*/ 468 w 733"/>
                <a:gd name="T17" fmla="*/ 69 h 757"/>
                <a:gd name="T18" fmla="*/ 468 w 733"/>
                <a:gd name="T19" fmla="*/ 69 h 757"/>
                <a:gd name="T20" fmla="*/ 468 w 733"/>
                <a:gd name="T21" fmla="*/ 69 h 757"/>
                <a:gd name="T22" fmla="*/ 451 w 733"/>
                <a:gd name="T23" fmla="*/ 60 h 757"/>
                <a:gd name="T24" fmla="*/ 444 w 733"/>
                <a:gd name="T25" fmla="*/ 59 h 757"/>
                <a:gd name="T26" fmla="*/ 289 w 733"/>
                <a:gd name="T27" fmla="*/ 59 h 757"/>
                <a:gd name="T28" fmla="*/ 282 w 733"/>
                <a:gd name="T29" fmla="*/ 60 h 757"/>
                <a:gd name="T30" fmla="*/ 265 w 733"/>
                <a:gd name="T31" fmla="*/ 69 h 757"/>
                <a:gd name="T32" fmla="*/ 265 w 733"/>
                <a:gd name="T33" fmla="*/ 69 h 757"/>
                <a:gd name="T34" fmla="*/ 265 w 733"/>
                <a:gd name="T35" fmla="*/ 69 h 757"/>
                <a:gd name="T36" fmla="*/ 265 w 733"/>
                <a:gd name="T37" fmla="*/ 69 h 757"/>
                <a:gd name="T38" fmla="*/ 265 w 733"/>
                <a:gd name="T39" fmla="*/ 69 h 757"/>
                <a:gd name="T40" fmla="*/ 265 w 733"/>
                <a:gd name="T41" fmla="*/ 69 h 757"/>
                <a:gd name="T42" fmla="*/ 265 w 733"/>
                <a:gd name="T43" fmla="*/ 69 h 757"/>
                <a:gd name="T44" fmla="*/ 265 w 733"/>
                <a:gd name="T45" fmla="*/ 69 h 757"/>
                <a:gd name="T46" fmla="*/ 259 w 733"/>
                <a:gd name="T47" fmla="*/ 74 h 757"/>
                <a:gd name="T48" fmla="*/ 186 w 733"/>
                <a:gd name="T49" fmla="*/ 100 h 757"/>
                <a:gd name="T50" fmla="*/ 131 w 733"/>
                <a:gd name="T51" fmla="*/ 84 h 757"/>
                <a:gd name="T52" fmla="*/ 62 w 733"/>
                <a:gd name="T53" fmla="*/ 18 h 757"/>
                <a:gd name="T54" fmla="*/ 17 w 733"/>
                <a:gd name="T55" fmla="*/ 10 h 757"/>
                <a:gd name="T56" fmla="*/ 10 w 733"/>
                <a:gd name="T57" fmla="*/ 55 h 757"/>
                <a:gd name="T58" fmla="*/ 99 w 733"/>
                <a:gd name="T59" fmla="*/ 140 h 757"/>
                <a:gd name="T60" fmla="*/ 186 w 733"/>
                <a:gd name="T61" fmla="*/ 164 h 757"/>
                <a:gd name="T62" fmla="*/ 186 w 733"/>
                <a:gd name="T63" fmla="*/ 164 h 757"/>
                <a:gd name="T64" fmla="*/ 258 w 733"/>
                <a:gd name="T65" fmla="*/ 148 h 757"/>
                <a:gd name="T66" fmla="*/ 258 w 733"/>
                <a:gd name="T67" fmla="*/ 288 h 757"/>
                <a:gd name="T68" fmla="*/ 258 w 733"/>
                <a:gd name="T69" fmla="*/ 364 h 757"/>
                <a:gd name="T70" fmla="*/ 258 w 733"/>
                <a:gd name="T71" fmla="*/ 708 h 757"/>
                <a:gd name="T72" fmla="*/ 308 w 733"/>
                <a:gd name="T73" fmla="*/ 757 h 757"/>
                <a:gd name="T74" fmla="*/ 357 w 733"/>
                <a:gd name="T75" fmla="*/ 708 h 757"/>
                <a:gd name="T76" fmla="*/ 357 w 733"/>
                <a:gd name="T77" fmla="*/ 394 h 757"/>
                <a:gd name="T78" fmla="*/ 376 w 733"/>
                <a:gd name="T79" fmla="*/ 394 h 757"/>
                <a:gd name="T80" fmla="*/ 376 w 733"/>
                <a:gd name="T81" fmla="*/ 708 h 757"/>
                <a:gd name="T82" fmla="*/ 425 w 733"/>
                <a:gd name="T83" fmla="*/ 757 h 757"/>
                <a:gd name="T84" fmla="*/ 475 w 733"/>
                <a:gd name="T85" fmla="*/ 708 h 757"/>
                <a:gd name="T86" fmla="*/ 475 w 733"/>
                <a:gd name="T87" fmla="*/ 364 h 757"/>
                <a:gd name="T88" fmla="*/ 475 w 733"/>
                <a:gd name="T89" fmla="*/ 288 h 757"/>
                <a:gd name="T90" fmla="*/ 475 w 733"/>
                <a:gd name="T91" fmla="*/ 148 h 757"/>
                <a:gd name="T92" fmla="*/ 547 w 733"/>
                <a:gd name="T93" fmla="*/ 164 h 757"/>
                <a:gd name="T94" fmla="*/ 547 w 733"/>
                <a:gd name="T95" fmla="*/ 164 h 757"/>
                <a:gd name="T96" fmla="*/ 634 w 733"/>
                <a:gd name="T97" fmla="*/ 140 h 757"/>
                <a:gd name="T98" fmla="*/ 723 w 733"/>
                <a:gd name="T99" fmla="*/ 55 h 757"/>
                <a:gd name="T100" fmla="*/ 716 w 733"/>
                <a:gd name="T101" fmla="*/ 1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3" h="757">
                  <a:moveTo>
                    <a:pt x="716" y="10"/>
                  </a:moveTo>
                  <a:cubicBezTo>
                    <a:pt x="702" y="0"/>
                    <a:pt x="682" y="3"/>
                    <a:pt x="671" y="18"/>
                  </a:cubicBezTo>
                  <a:cubicBezTo>
                    <a:pt x="646" y="52"/>
                    <a:pt x="623" y="72"/>
                    <a:pt x="602" y="84"/>
                  </a:cubicBezTo>
                  <a:cubicBezTo>
                    <a:pt x="581" y="96"/>
                    <a:pt x="563" y="100"/>
                    <a:pt x="547" y="100"/>
                  </a:cubicBezTo>
                  <a:cubicBezTo>
                    <a:pt x="524" y="100"/>
                    <a:pt x="504" y="92"/>
                    <a:pt x="490" y="84"/>
                  </a:cubicBezTo>
                  <a:cubicBezTo>
                    <a:pt x="483" y="80"/>
                    <a:pt x="477" y="76"/>
                    <a:pt x="473" y="73"/>
                  </a:cubicBezTo>
                  <a:cubicBezTo>
                    <a:pt x="471" y="71"/>
                    <a:pt x="470" y="70"/>
                    <a:pt x="469" y="69"/>
                  </a:cubicBezTo>
                  <a:cubicBezTo>
                    <a:pt x="469" y="69"/>
                    <a:pt x="468" y="69"/>
                    <a:pt x="468" y="69"/>
                  </a:cubicBezTo>
                  <a:cubicBezTo>
                    <a:pt x="468" y="69"/>
                    <a:pt x="468" y="69"/>
                    <a:pt x="468" y="69"/>
                  </a:cubicBezTo>
                  <a:cubicBezTo>
                    <a:pt x="468" y="69"/>
                    <a:pt x="468" y="69"/>
                    <a:pt x="468" y="69"/>
                  </a:cubicBezTo>
                  <a:cubicBezTo>
                    <a:pt x="468" y="69"/>
                    <a:pt x="468" y="69"/>
                    <a:pt x="468" y="69"/>
                  </a:cubicBezTo>
                  <a:cubicBezTo>
                    <a:pt x="463" y="64"/>
                    <a:pt x="457" y="61"/>
                    <a:pt x="451" y="60"/>
                  </a:cubicBezTo>
                  <a:cubicBezTo>
                    <a:pt x="449" y="59"/>
                    <a:pt x="446" y="59"/>
                    <a:pt x="444" y="59"/>
                  </a:cubicBezTo>
                  <a:cubicBezTo>
                    <a:pt x="289" y="59"/>
                    <a:pt x="289" y="59"/>
                    <a:pt x="289" y="59"/>
                  </a:cubicBezTo>
                  <a:cubicBezTo>
                    <a:pt x="287" y="59"/>
                    <a:pt x="284" y="59"/>
                    <a:pt x="282" y="60"/>
                  </a:cubicBezTo>
                  <a:cubicBezTo>
                    <a:pt x="276" y="61"/>
                    <a:pt x="270" y="64"/>
                    <a:pt x="265" y="69"/>
                  </a:cubicBezTo>
                  <a:cubicBezTo>
                    <a:pt x="265" y="69"/>
                    <a:pt x="265" y="69"/>
                    <a:pt x="265" y="69"/>
                  </a:cubicBezTo>
                  <a:cubicBezTo>
                    <a:pt x="265" y="69"/>
                    <a:pt x="265" y="69"/>
                    <a:pt x="265" y="69"/>
                  </a:cubicBezTo>
                  <a:cubicBezTo>
                    <a:pt x="265" y="69"/>
                    <a:pt x="265" y="69"/>
                    <a:pt x="265" y="69"/>
                  </a:cubicBezTo>
                  <a:cubicBezTo>
                    <a:pt x="265" y="69"/>
                    <a:pt x="265" y="69"/>
                    <a:pt x="265" y="69"/>
                  </a:cubicBezTo>
                  <a:cubicBezTo>
                    <a:pt x="265" y="69"/>
                    <a:pt x="265" y="69"/>
                    <a:pt x="265" y="69"/>
                  </a:cubicBezTo>
                  <a:cubicBezTo>
                    <a:pt x="265" y="69"/>
                    <a:pt x="265" y="69"/>
                    <a:pt x="265" y="69"/>
                  </a:cubicBezTo>
                  <a:cubicBezTo>
                    <a:pt x="265" y="69"/>
                    <a:pt x="265" y="69"/>
                    <a:pt x="265" y="69"/>
                  </a:cubicBezTo>
                  <a:cubicBezTo>
                    <a:pt x="264" y="69"/>
                    <a:pt x="262" y="71"/>
                    <a:pt x="259" y="74"/>
                  </a:cubicBezTo>
                  <a:cubicBezTo>
                    <a:pt x="247" y="83"/>
                    <a:pt x="219" y="100"/>
                    <a:pt x="186" y="100"/>
                  </a:cubicBezTo>
                  <a:cubicBezTo>
                    <a:pt x="170" y="100"/>
                    <a:pt x="152" y="96"/>
                    <a:pt x="131" y="84"/>
                  </a:cubicBezTo>
                  <a:cubicBezTo>
                    <a:pt x="110" y="72"/>
                    <a:pt x="87" y="52"/>
                    <a:pt x="62" y="18"/>
                  </a:cubicBezTo>
                  <a:cubicBezTo>
                    <a:pt x="51" y="3"/>
                    <a:pt x="31" y="0"/>
                    <a:pt x="17" y="10"/>
                  </a:cubicBezTo>
                  <a:cubicBezTo>
                    <a:pt x="3" y="21"/>
                    <a:pt x="0" y="41"/>
                    <a:pt x="10" y="55"/>
                  </a:cubicBezTo>
                  <a:cubicBezTo>
                    <a:pt x="39" y="95"/>
                    <a:pt x="69" y="122"/>
                    <a:pt x="99" y="140"/>
                  </a:cubicBezTo>
                  <a:cubicBezTo>
                    <a:pt x="129" y="157"/>
                    <a:pt x="159" y="164"/>
                    <a:pt x="186" y="164"/>
                  </a:cubicBezTo>
                  <a:cubicBezTo>
                    <a:pt x="186" y="164"/>
                    <a:pt x="186" y="164"/>
                    <a:pt x="186" y="164"/>
                  </a:cubicBezTo>
                  <a:cubicBezTo>
                    <a:pt x="215" y="164"/>
                    <a:pt x="239" y="157"/>
                    <a:pt x="258" y="148"/>
                  </a:cubicBezTo>
                  <a:cubicBezTo>
                    <a:pt x="258" y="288"/>
                    <a:pt x="258" y="288"/>
                    <a:pt x="258" y="288"/>
                  </a:cubicBezTo>
                  <a:cubicBezTo>
                    <a:pt x="258" y="364"/>
                    <a:pt x="258" y="364"/>
                    <a:pt x="258" y="364"/>
                  </a:cubicBezTo>
                  <a:cubicBezTo>
                    <a:pt x="258" y="708"/>
                    <a:pt x="258" y="708"/>
                    <a:pt x="258" y="708"/>
                  </a:cubicBezTo>
                  <a:cubicBezTo>
                    <a:pt x="258" y="735"/>
                    <a:pt x="281" y="757"/>
                    <a:pt x="308" y="757"/>
                  </a:cubicBezTo>
                  <a:cubicBezTo>
                    <a:pt x="335" y="757"/>
                    <a:pt x="357" y="735"/>
                    <a:pt x="357" y="708"/>
                  </a:cubicBezTo>
                  <a:cubicBezTo>
                    <a:pt x="357" y="394"/>
                    <a:pt x="357" y="394"/>
                    <a:pt x="357" y="394"/>
                  </a:cubicBezTo>
                  <a:cubicBezTo>
                    <a:pt x="376" y="394"/>
                    <a:pt x="376" y="394"/>
                    <a:pt x="376" y="394"/>
                  </a:cubicBezTo>
                  <a:cubicBezTo>
                    <a:pt x="376" y="708"/>
                    <a:pt x="376" y="708"/>
                    <a:pt x="376" y="708"/>
                  </a:cubicBezTo>
                  <a:cubicBezTo>
                    <a:pt x="376" y="735"/>
                    <a:pt x="398" y="757"/>
                    <a:pt x="425" y="757"/>
                  </a:cubicBezTo>
                  <a:cubicBezTo>
                    <a:pt x="453" y="757"/>
                    <a:pt x="475" y="735"/>
                    <a:pt x="475" y="708"/>
                  </a:cubicBezTo>
                  <a:cubicBezTo>
                    <a:pt x="475" y="364"/>
                    <a:pt x="475" y="364"/>
                    <a:pt x="475" y="364"/>
                  </a:cubicBezTo>
                  <a:cubicBezTo>
                    <a:pt x="475" y="288"/>
                    <a:pt x="475" y="288"/>
                    <a:pt x="475" y="288"/>
                  </a:cubicBezTo>
                  <a:cubicBezTo>
                    <a:pt x="475" y="148"/>
                    <a:pt x="475" y="148"/>
                    <a:pt x="475" y="148"/>
                  </a:cubicBezTo>
                  <a:cubicBezTo>
                    <a:pt x="494" y="157"/>
                    <a:pt x="518" y="164"/>
                    <a:pt x="547" y="164"/>
                  </a:cubicBezTo>
                  <a:cubicBezTo>
                    <a:pt x="547" y="164"/>
                    <a:pt x="547" y="164"/>
                    <a:pt x="547" y="164"/>
                  </a:cubicBezTo>
                  <a:cubicBezTo>
                    <a:pt x="574" y="164"/>
                    <a:pt x="604" y="157"/>
                    <a:pt x="634" y="140"/>
                  </a:cubicBezTo>
                  <a:cubicBezTo>
                    <a:pt x="664" y="122"/>
                    <a:pt x="694" y="95"/>
                    <a:pt x="723" y="55"/>
                  </a:cubicBezTo>
                  <a:cubicBezTo>
                    <a:pt x="733" y="41"/>
                    <a:pt x="730" y="21"/>
                    <a:pt x="71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478400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2355662" y="834324"/>
            <a:ext cx="9332471" cy="9230410"/>
            <a:chOff x="-2355662" y="834324"/>
            <a:chExt cx="9332471" cy="9230410"/>
          </a:xfrm>
        </p:grpSpPr>
        <p:pic>
          <p:nvPicPr>
            <p:cNvPr id="51" name="Picture 17">
              <a:extLst>
                <a:ext uri="{FF2B5EF4-FFF2-40B4-BE49-F238E27FC236}">
                  <a16:creationId xmlns:a16="http://schemas.microsoft.com/office/drawing/2014/main" id="{49687ACC-F18D-40CC-A7EF-3134AE76D69E}"/>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pic>
          <p:nvPicPr>
            <p:cNvPr id="53" name="Picture 17">
              <a:extLst>
                <a:ext uri="{FF2B5EF4-FFF2-40B4-BE49-F238E27FC236}">
                  <a16:creationId xmlns:a16="http://schemas.microsoft.com/office/drawing/2014/main" id="{4276774D-E080-415B-9D28-2DAA72174D07}"/>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-4-</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33" name="Rectangle 32">
            <a:extLst>
              <a:ext uri="{FF2B5EF4-FFF2-40B4-BE49-F238E27FC236}">
                <a16:creationId xmlns:a16="http://schemas.microsoft.com/office/drawing/2014/main" id="{EE17F871-7636-42A2-98F3-DAF36760F0D7}"/>
              </a:ext>
            </a:extLst>
          </p:cNvPr>
          <p:cNvSpPr/>
          <p:nvPr/>
        </p:nvSpPr>
        <p:spPr>
          <a:xfrm>
            <a:off x="921" y="11"/>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rganigramme : Entrée manuelle 42">
            <a:extLst>
              <a:ext uri="{FF2B5EF4-FFF2-40B4-BE49-F238E27FC236}">
                <a16:creationId xmlns:a16="http://schemas.microsoft.com/office/drawing/2014/main" id="{A05880EE-40E6-451A-95AA-C1EB1BDB85FA}"/>
              </a:ext>
            </a:extLst>
          </p:cNvPr>
          <p:cNvSpPr/>
          <p:nvPr/>
        </p:nvSpPr>
        <p:spPr>
          <a:xfrm rot="10800000">
            <a:off x="545090" y="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E1193CC-2954-404A-B3E4-0F060B8A3397}"/>
              </a:ext>
            </a:extLst>
          </p:cNvPr>
          <p:cNvSpPr txBox="1"/>
          <p:nvPr/>
        </p:nvSpPr>
        <p:spPr>
          <a:xfrm>
            <a:off x="545089" y="-720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Wesermünde</a:t>
            </a:r>
          </a:p>
        </p:txBody>
      </p:sp>
      <p:sp>
        <p:nvSpPr>
          <p:cNvPr id="45" name="ZoneTexte 44">
            <a:extLst>
              <a:ext uri="{FF2B5EF4-FFF2-40B4-BE49-F238E27FC236}">
                <a16:creationId xmlns:a16="http://schemas.microsoft.com/office/drawing/2014/main" id="{AD9AC12F-CF5B-43D0-8D7E-3C9637EDE801}"/>
              </a:ext>
            </a:extLst>
          </p:cNvPr>
          <p:cNvSpPr txBox="1"/>
          <p:nvPr/>
        </p:nvSpPr>
        <p:spPr>
          <a:xfrm>
            <a:off x="255495" y="797020"/>
            <a:ext cx="6279417" cy="938719"/>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Dimanche matin, les cérémonies en l’honneur des martyrs de St Nazaire en Royans et de Beauvoir en Royans se sont déroulées dans le recueillement et la dignité. Les délégations, les élus et l’assistance arrivaient de Beauvoir en Royans où une cérémonie avait eu lieu au monument édifié à la mémoire des 19 patriotes fusillés. A St Nazaire en Royans le cortège s’est formé devant la mairie et s’est dirigé au mémorial des fusillés derrière les 25 porte-drapeaux présents. Mémorial installé à l’endroit du charnier. </a:t>
            </a:r>
          </a:p>
        </p:txBody>
      </p:sp>
      <p:sp>
        <p:nvSpPr>
          <p:cNvPr id="22" name="Rectangle 20">
            <a:extLst>
              <a:ext uri="{FF2B5EF4-FFF2-40B4-BE49-F238E27FC236}">
                <a16:creationId xmlns:a16="http://schemas.microsoft.com/office/drawing/2014/main" id="{EDEF35B3-EC17-43D1-B5DD-5CAB37BAFC91}"/>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4" name="ZoneTexte 33">
            <a:extLst>
              <a:ext uri="{FF2B5EF4-FFF2-40B4-BE49-F238E27FC236}">
                <a16:creationId xmlns:a16="http://schemas.microsoft.com/office/drawing/2014/main" id="{A94B4BDC-C891-4F00-A815-1951E717E17E}"/>
              </a:ext>
            </a:extLst>
          </p:cNvPr>
          <p:cNvSpPr txBox="1"/>
          <p:nvPr/>
        </p:nvSpPr>
        <p:spPr>
          <a:xfrm>
            <a:off x="208736" y="524552"/>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Cérémonies en l’honneur des martyrs de St Nazaire en Royans et de Beauvoir en Royans</a:t>
            </a:r>
          </a:p>
        </p:txBody>
      </p:sp>
      <p:pic>
        <p:nvPicPr>
          <p:cNvPr id="4" name="Image 3" descr="Une image contenant arbre, extérieur, personne, groupe&#10;&#10;Description générée automatiquement">
            <a:extLst>
              <a:ext uri="{FF2B5EF4-FFF2-40B4-BE49-F238E27FC236}">
                <a16:creationId xmlns:a16="http://schemas.microsoft.com/office/drawing/2014/main" id="{5CF814B1-07FC-4FDC-990A-64EFE3591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0064" y="1735739"/>
            <a:ext cx="2828544" cy="1878659"/>
          </a:xfrm>
          <a:prstGeom prst="rect">
            <a:avLst/>
          </a:prstGeom>
        </p:spPr>
      </p:pic>
      <p:sp>
        <p:nvSpPr>
          <p:cNvPr id="41" name="ZoneTexte 40">
            <a:extLst>
              <a:ext uri="{FF2B5EF4-FFF2-40B4-BE49-F238E27FC236}">
                <a16:creationId xmlns:a16="http://schemas.microsoft.com/office/drawing/2014/main" id="{71FB609A-24BF-4F7D-8BDD-D43D4561C4EC}"/>
              </a:ext>
            </a:extLst>
          </p:cNvPr>
          <p:cNvSpPr txBox="1"/>
          <p:nvPr/>
        </p:nvSpPr>
        <p:spPr>
          <a:xfrm>
            <a:off x="255495" y="3686596"/>
            <a:ext cx="6279417" cy="161582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Après les dépôts de gerbes par les familles, les associations et les élus, Monsieur Saudax a rappelé dans son allocution le besoin de mémoire pour que de tels actes ne se reproduisent plus. Les faits qui sont à l’origine de cette cérémonie sont les suivants : « après l’ordre de dispersion lancé dans le maquis le 23 juillet 1944, 120 maquisards sont arrêtés dans le Royans Vercors et transférés dans l’école de St Nazaire en Royans où siège une cour martiale Allemande. 33 patriotes, après avoir été torturés, sont exécutés et enterrés pêle-mêle dans un trou qu’ils ont creusé eux mêmes. 19 partent en camion en direction de Grenoble. Arrivés à Beauvoir en Royans, où des miliciens les attendent, ils sont abattus dans un petit vallon au bord de la route. Les rescapés sont transférés en gare de Valence pour rejoindre le camp de travail de Wesermünde  en Allemagne ». </a:t>
            </a:r>
          </a:p>
        </p:txBody>
      </p:sp>
      <p:sp>
        <p:nvSpPr>
          <p:cNvPr id="47" name="ZoneTexte 46">
            <a:extLst>
              <a:ext uri="{FF2B5EF4-FFF2-40B4-BE49-F238E27FC236}">
                <a16:creationId xmlns:a16="http://schemas.microsoft.com/office/drawing/2014/main" id="{0DF17F62-26D8-44D0-BD0D-5B1A1A86D631}"/>
              </a:ext>
            </a:extLst>
          </p:cNvPr>
          <p:cNvSpPr txBox="1"/>
          <p:nvPr/>
        </p:nvSpPr>
        <p:spPr>
          <a:xfrm>
            <a:off x="255495" y="1773043"/>
            <a:ext cx="3304569" cy="1954381"/>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Cette cérémonie a été coordonnée par M. Buisson Alain avec l’assistance de Denis Parmentier 1</a:t>
            </a:r>
            <a:r>
              <a:rPr kumimoji="0" lang="fr-FR" altLang="fr-FR"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er</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adjoint et les membres de la commission municipale « Fêtes et cérémonies ». On ne comptait pas les personnalités qui étaient présentes avec 12 maires des communes de la Drôme et de l’Isère, des conseillers généraux des 2 départements, Madame Marie Pochon nouvelle député de la 3</a:t>
            </a:r>
            <a:r>
              <a:rPr kumimoji="0" lang="fr-FR" altLang="fr-FR"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ème</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circonscription, des délégations des pompiers et des gendarmes assistaient également à la cérémonie ainsi que le souvenir français, les pionniers du Vercors et la FNACA. </a:t>
            </a:r>
          </a:p>
        </p:txBody>
      </p:sp>
      <p:sp>
        <p:nvSpPr>
          <p:cNvPr id="48" name="Rectangle 47">
            <a:extLst>
              <a:ext uri="{FF2B5EF4-FFF2-40B4-BE49-F238E27FC236}">
                <a16:creationId xmlns:a16="http://schemas.microsoft.com/office/drawing/2014/main" id="{3EA729DA-BC99-442F-AA51-D1FF79CC70B9}"/>
              </a:ext>
            </a:extLst>
          </p:cNvPr>
          <p:cNvSpPr/>
          <p:nvPr/>
        </p:nvSpPr>
        <p:spPr>
          <a:xfrm>
            <a:off x="921" y="5374632"/>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Organigramme : Entrée manuelle 53">
            <a:extLst>
              <a:ext uri="{FF2B5EF4-FFF2-40B4-BE49-F238E27FC236}">
                <a16:creationId xmlns:a16="http://schemas.microsoft.com/office/drawing/2014/main" id="{46FA5C73-F8A2-4D4F-85A7-055B7D93883A}"/>
              </a:ext>
            </a:extLst>
          </p:cNvPr>
          <p:cNvSpPr/>
          <p:nvPr/>
        </p:nvSpPr>
        <p:spPr>
          <a:xfrm rot="10800000">
            <a:off x="545090" y="5374621"/>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1D1FED20-4888-4D69-9BE1-D6B7871B7E97}"/>
              </a:ext>
            </a:extLst>
          </p:cNvPr>
          <p:cNvSpPr txBox="1"/>
          <p:nvPr/>
        </p:nvSpPr>
        <p:spPr>
          <a:xfrm>
            <a:off x="545089" y="5302610"/>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14 juillet</a:t>
            </a:r>
          </a:p>
        </p:txBody>
      </p:sp>
      <p:sp>
        <p:nvSpPr>
          <p:cNvPr id="60" name="Rectangle 20">
            <a:extLst>
              <a:ext uri="{FF2B5EF4-FFF2-40B4-BE49-F238E27FC236}">
                <a16:creationId xmlns:a16="http://schemas.microsoft.com/office/drawing/2014/main" id="{5D135084-F06D-4A0C-A522-DFBE46B01DD4}"/>
              </a:ext>
            </a:extLst>
          </p:cNvPr>
          <p:cNvSpPr>
            <a:spLocks noChangeArrowheads="1"/>
          </p:cNvSpPr>
          <p:nvPr/>
        </p:nvSpPr>
        <p:spPr bwMode="auto">
          <a:xfrm>
            <a:off x="0" y="537462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2" name="ZoneTexte 61">
            <a:extLst>
              <a:ext uri="{FF2B5EF4-FFF2-40B4-BE49-F238E27FC236}">
                <a16:creationId xmlns:a16="http://schemas.microsoft.com/office/drawing/2014/main" id="{84568BD0-EAE8-4845-9F02-0B2AD0E8766B}"/>
              </a:ext>
            </a:extLst>
          </p:cNvPr>
          <p:cNvSpPr txBox="1"/>
          <p:nvPr/>
        </p:nvSpPr>
        <p:spPr>
          <a:xfrm>
            <a:off x="208736" y="5899173"/>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La foule des grands jours pour le 14 juillet</a:t>
            </a:r>
          </a:p>
        </p:txBody>
      </p:sp>
      <p:pic>
        <p:nvPicPr>
          <p:cNvPr id="8" name="Image 7" descr="Une image contenant extérieur, sombre, lumière, trouble&#10;&#10;Description générée automatiquement">
            <a:extLst>
              <a:ext uri="{FF2B5EF4-FFF2-40B4-BE49-F238E27FC236}">
                <a16:creationId xmlns:a16="http://schemas.microsoft.com/office/drawing/2014/main" id="{75DA6ED3-0FE8-416E-AE7F-6E4D69E5C97E}"/>
              </a:ext>
            </a:extLst>
          </p:cNvPr>
          <p:cNvPicPr>
            <a:picLocks noChangeAspect="1"/>
          </p:cNvPicPr>
          <p:nvPr/>
        </p:nvPicPr>
        <p:blipFill rotWithShape="1">
          <a:blip r:embed="rId4">
            <a:extLst>
              <a:ext uri="{28A0092B-C50C-407E-A947-70E740481C1C}">
                <a14:useLocalDpi xmlns:a14="http://schemas.microsoft.com/office/drawing/2010/main" val="0"/>
              </a:ext>
            </a:extLst>
          </a:blip>
          <a:srcRect b="40618"/>
          <a:stretch/>
        </p:blipFill>
        <p:spPr>
          <a:xfrm>
            <a:off x="337340" y="6204225"/>
            <a:ext cx="1287730" cy="1151297"/>
          </a:xfrm>
          <a:prstGeom prst="rect">
            <a:avLst/>
          </a:prstGeom>
        </p:spPr>
      </p:pic>
      <p:sp>
        <p:nvSpPr>
          <p:cNvPr id="64" name="ZoneTexte 63">
            <a:extLst>
              <a:ext uri="{FF2B5EF4-FFF2-40B4-BE49-F238E27FC236}">
                <a16:creationId xmlns:a16="http://schemas.microsoft.com/office/drawing/2014/main" id="{227C2166-7F57-42E2-BD59-8DBE9D10F86E}"/>
              </a:ext>
            </a:extLst>
          </p:cNvPr>
          <p:cNvSpPr txBox="1"/>
          <p:nvPr/>
        </p:nvSpPr>
        <p:spPr>
          <a:xfrm>
            <a:off x="1625070" y="6208950"/>
            <a:ext cx="4909842" cy="1277273"/>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journée de la fête nationale du 14 juillet a été marquée par plusieurs manifestations. A 11h la cérémonie officielle qui a eu lieu place de la Liberté a été présidée par le maire de la commune qui a rappelé dans son discours l’importance de la mémoire du 14 juillet 1789.</a:t>
            </a:r>
            <a:b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14h un tournoi de pétanque a réuni sous une chaleur écrasante une dizaine de doublettes. Toute l’après-midi a eu lieu la découverte du biathlon aviron et location de canoës plus un manège pour enfants. </a:t>
            </a:r>
          </a:p>
        </p:txBody>
      </p:sp>
      <p:sp>
        <p:nvSpPr>
          <p:cNvPr id="65" name="ZoneTexte 64">
            <a:extLst>
              <a:ext uri="{FF2B5EF4-FFF2-40B4-BE49-F238E27FC236}">
                <a16:creationId xmlns:a16="http://schemas.microsoft.com/office/drawing/2014/main" id="{67D7594D-A536-4BCA-8B58-5DA8A557989B}"/>
              </a:ext>
            </a:extLst>
          </p:cNvPr>
          <p:cNvSpPr txBox="1"/>
          <p:nvPr/>
        </p:nvSpPr>
        <p:spPr>
          <a:xfrm>
            <a:off x="255495" y="7440189"/>
            <a:ext cx="6279417" cy="600164"/>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15h à 18h un atelier artistique cyanotype était organisé. La soirée avec le feu d’artifice et son spectacle laser a été fréquentée par plus de deux mille cinq cent personnes ce qu’on avait pas vu à st Nazaire depuis de nombreuses années. La soirée s’est terminée par le bal latino animé par DJ  Karol.</a:t>
            </a:r>
          </a:p>
        </p:txBody>
      </p:sp>
      <p:sp>
        <p:nvSpPr>
          <p:cNvPr id="66" name="Rectangle 65">
            <a:extLst>
              <a:ext uri="{FF2B5EF4-FFF2-40B4-BE49-F238E27FC236}">
                <a16:creationId xmlns:a16="http://schemas.microsoft.com/office/drawing/2014/main" id="{C7F77957-F6B5-49C8-9443-E7E181B8594A}"/>
              </a:ext>
            </a:extLst>
          </p:cNvPr>
          <p:cNvSpPr/>
          <p:nvPr/>
        </p:nvSpPr>
        <p:spPr>
          <a:xfrm>
            <a:off x="921" y="8118004"/>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Organigramme : Entrée manuelle 66">
            <a:extLst>
              <a:ext uri="{FF2B5EF4-FFF2-40B4-BE49-F238E27FC236}">
                <a16:creationId xmlns:a16="http://schemas.microsoft.com/office/drawing/2014/main" id="{A137A987-8DB0-4E45-8C5F-736E22DBB643}"/>
              </a:ext>
            </a:extLst>
          </p:cNvPr>
          <p:cNvSpPr/>
          <p:nvPr/>
        </p:nvSpPr>
        <p:spPr>
          <a:xfrm rot="10800000">
            <a:off x="545090" y="8117993"/>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ZoneTexte 69">
            <a:extLst>
              <a:ext uri="{FF2B5EF4-FFF2-40B4-BE49-F238E27FC236}">
                <a16:creationId xmlns:a16="http://schemas.microsoft.com/office/drawing/2014/main" id="{388000E9-C649-4AAC-AF2B-C08976DEAD27}"/>
              </a:ext>
            </a:extLst>
          </p:cNvPr>
          <p:cNvSpPr txBox="1"/>
          <p:nvPr/>
        </p:nvSpPr>
        <p:spPr>
          <a:xfrm>
            <a:off x="545089" y="8045982"/>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Epicerie sociale</a:t>
            </a:r>
          </a:p>
        </p:txBody>
      </p:sp>
      <p:sp>
        <p:nvSpPr>
          <p:cNvPr id="71" name="Rectangle 20">
            <a:extLst>
              <a:ext uri="{FF2B5EF4-FFF2-40B4-BE49-F238E27FC236}">
                <a16:creationId xmlns:a16="http://schemas.microsoft.com/office/drawing/2014/main" id="{ED566522-8378-4FAB-A819-088E033E3FEB}"/>
              </a:ext>
            </a:extLst>
          </p:cNvPr>
          <p:cNvSpPr>
            <a:spLocks noChangeArrowheads="1"/>
          </p:cNvSpPr>
          <p:nvPr/>
        </p:nvSpPr>
        <p:spPr bwMode="auto">
          <a:xfrm>
            <a:off x="0" y="8117993"/>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4" name="ZoneTexte 73">
            <a:extLst>
              <a:ext uri="{FF2B5EF4-FFF2-40B4-BE49-F238E27FC236}">
                <a16:creationId xmlns:a16="http://schemas.microsoft.com/office/drawing/2014/main" id="{D16BABDB-BEE1-4698-957D-6A95BEC7F535}"/>
              </a:ext>
            </a:extLst>
          </p:cNvPr>
          <p:cNvSpPr txBox="1"/>
          <p:nvPr/>
        </p:nvSpPr>
        <p:spPr>
          <a:xfrm>
            <a:off x="255495" y="8658819"/>
            <a:ext cx="6279417" cy="938719"/>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Rappel : Présence d'une épicerie solidaire à Saint Jean en Royans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Ouverture le  jeudi de 13h à 17h30</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L’Unité Croix rouge du Royans Vercors accueille les personnes rencontrant des difficultés financières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Nouvelle Adresse : 6 impasse des Planches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5" name="Freeform 17">
            <a:extLst>
              <a:ext uri="{FF2B5EF4-FFF2-40B4-BE49-F238E27FC236}">
                <a16:creationId xmlns:a16="http://schemas.microsoft.com/office/drawing/2014/main" id="{96306437-3676-413B-9E3C-5A1AFFB93984}"/>
              </a:ext>
            </a:extLst>
          </p:cNvPr>
          <p:cNvSpPr>
            <a:spLocks noChangeAspect="1" noEditPoints="1"/>
          </p:cNvSpPr>
          <p:nvPr/>
        </p:nvSpPr>
        <p:spPr bwMode="auto">
          <a:xfrm>
            <a:off x="124459" y="26887"/>
            <a:ext cx="278135" cy="341453"/>
          </a:xfrm>
          <a:custGeom>
            <a:avLst/>
            <a:gdLst/>
            <a:ahLst/>
            <a:cxnLst>
              <a:cxn ang="0">
                <a:pos x="1" y="132"/>
              </a:cxn>
              <a:cxn ang="0">
                <a:pos x="7" y="95"/>
              </a:cxn>
              <a:cxn ang="0">
                <a:pos x="33" y="76"/>
              </a:cxn>
              <a:cxn ang="0">
                <a:pos x="37" y="76"/>
              </a:cxn>
              <a:cxn ang="0">
                <a:pos x="65" y="81"/>
              </a:cxn>
              <a:cxn ang="0">
                <a:pos x="63" y="86"/>
              </a:cxn>
              <a:cxn ang="0">
                <a:pos x="55" y="132"/>
              </a:cxn>
              <a:cxn ang="0">
                <a:pos x="55" y="183"/>
              </a:cxn>
              <a:cxn ang="0">
                <a:pos x="79" y="202"/>
              </a:cxn>
              <a:cxn ang="0">
                <a:pos x="80" y="278"/>
              </a:cxn>
              <a:cxn ang="0">
                <a:pos x="55" y="275"/>
              </a:cxn>
              <a:cxn ang="0">
                <a:pos x="23" y="266"/>
              </a:cxn>
              <a:cxn ang="0">
                <a:pos x="22" y="182"/>
              </a:cxn>
              <a:cxn ang="0">
                <a:pos x="1" y="177"/>
              </a:cxn>
              <a:cxn ang="0">
                <a:pos x="1" y="132"/>
              </a:cxn>
              <a:cxn ang="0">
                <a:pos x="79" y="39"/>
              </a:cxn>
              <a:cxn ang="0">
                <a:pos x="55" y="16"/>
              </a:cxn>
              <a:cxn ang="0">
                <a:pos x="30" y="39"/>
              </a:cxn>
              <a:cxn ang="0">
                <a:pos x="79" y="39"/>
              </a:cxn>
              <a:cxn ang="0">
                <a:pos x="185" y="81"/>
              </a:cxn>
              <a:cxn ang="0">
                <a:pos x="214" y="76"/>
              </a:cxn>
              <a:cxn ang="0">
                <a:pos x="218" y="76"/>
              </a:cxn>
              <a:cxn ang="0">
                <a:pos x="244" y="95"/>
              </a:cxn>
              <a:cxn ang="0">
                <a:pos x="250" y="132"/>
              </a:cxn>
              <a:cxn ang="0">
                <a:pos x="250" y="177"/>
              </a:cxn>
              <a:cxn ang="0">
                <a:pos x="229" y="182"/>
              </a:cxn>
              <a:cxn ang="0">
                <a:pos x="227" y="266"/>
              </a:cxn>
              <a:cxn ang="0">
                <a:pos x="196" y="275"/>
              </a:cxn>
              <a:cxn ang="0">
                <a:pos x="170" y="278"/>
              </a:cxn>
              <a:cxn ang="0">
                <a:pos x="172" y="202"/>
              </a:cxn>
              <a:cxn ang="0">
                <a:pos x="196" y="183"/>
              </a:cxn>
              <a:cxn ang="0">
                <a:pos x="196" y="132"/>
              </a:cxn>
              <a:cxn ang="0">
                <a:pos x="188" y="86"/>
              </a:cxn>
              <a:cxn ang="0">
                <a:pos x="185" y="81"/>
              </a:cxn>
              <a:cxn ang="0">
                <a:pos x="220" y="39"/>
              </a:cxn>
              <a:cxn ang="0">
                <a:pos x="196" y="16"/>
              </a:cxn>
              <a:cxn ang="0">
                <a:pos x="172" y="39"/>
              </a:cxn>
              <a:cxn ang="0">
                <a:pos x="220" y="39"/>
              </a:cxn>
              <a:cxn ang="0">
                <a:pos x="64" y="132"/>
              </a:cxn>
              <a:cxn ang="0">
                <a:pos x="71" y="90"/>
              </a:cxn>
              <a:cxn ang="0">
                <a:pos x="100" y="69"/>
              </a:cxn>
              <a:cxn ang="0">
                <a:pos x="105" y="69"/>
              </a:cxn>
              <a:cxn ang="0">
                <a:pos x="146" y="69"/>
              </a:cxn>
              <a:cxn ang="0">
                <a:pos x="150" y="69"/>
              </a:cxn>
              <a:cxn ang="0">
                <a:pos x="180" y="90"/>
              </a:cxn>
              <a:cxn ang="0">
                <a:pos x="187" y="132"/>
              </a:cxn>
              <a:cxn ang="0">
                <a:pos x="187" y="183"/>
              </a:cxn>
              <a:cxn ang="0">
                <a:pos x="163" y="189"/>
              </a:cxn>
              <a:cxn ang="0">
                <a:pos x="161" y="285"/>
              </a:cxn>
              <a:cxn ang="0">
                <a:pos x="125" y="295"/>
              </a:cxn>
              <a:cxn ang="0">
                <a:pos x="89" y="285"/>
              </a:cxn>
              <a:cxn ang="0">
                <a:pos x="88" y="189"/>
              </a:cxn>
              <a:cxn ang="0">
                <a:pos x="64" y="183"/>
              </a:cxn>
              <a:cxn ang="0">
                <a:pos x="64" y="132"/>
              </a:cxn>
              <a:cxn ang="0">
                <a:pos x="153" y="27"/>
              </a:cxn>
              <a:cxn ang="0">
                <a:pos x="125" y="0"/>
              </a:cxn>
              <a:cxn ang="0">
                <a:pos x="98" y="27"/>
              </a:cxn>
              <a:cxn ang="0">
                <a:pos x="153" y="27"/>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76" name="Group 2235">
            <a:extLst>
              <a:ext uri="{FF2B5EF4-FFF2-40B4-BE49-F238E27FC236}">
                <a16:creationId xmlns:a16="http://schemas.microsoft.com/office/drawing/2014/main" id="{9C6945E2-68FC-4941-8E7B-1F55517C6A89}"/>
              </a:ext>
            </a:extLst>
          </p:cNvPr>
          <p:cNvGrpSpPr>
            <a:grpSpLocks noChangeAspect="1"/>
          </p:cNvGrpSpPr>
          <p:nvPr/>
        </p:nvGrpSpPr>
        <p:grpSpPr>
          <a:xfrm>
            <a:off x="147383" y="5448954"/>
            <a:ext cx="277599" cy="268668"/>
            <a:chOff x="2087563" y="2916238"/>
            <a:chExt cx="1184276" cy="1146176"/>
          </a:xfrm>
          <a:solidFill>
            <a:srgbClr val="4C4A91"/>
          </a:solidFill>
        </p:grpSpPr>
        <p:sp>
          <p:nvSpPr>
            <p:cNvPr id="77" name="Freeform 223">
              <a:extLst>
                <a:ext uri="{FF2B5EF4-FFF2-40B4-BE49-F238E27FC236}">
                  <a16:creationId xmlns:a16="http://schemas.microsoft.com/office/drawing/2014/main" id="{5E7CA5D5-CCC0-42CA-BC08-211FD5721C13}"/>
                </a:ext>
              </a:extLst>
            </p:cNvPr>
            <p:cNvSpPr>
              <a:spLocks/>
            </p:cNvSpPr>
            <p:nvPr/>
          </p:nvSpPr>
          <p:spPr bwMode="auto">
            <a:xfrm>
              <a:off x="2506663" y="2916238"/>
              <a:ext cx="104775" cy="387350"/>
            </a:xfrm>
            <a:custGeom>
              <a:avLst/>
              <a:gdLst/>
              <a:ahLst/>
              <a:cxnLst>
                <a:cxn ang="0">
                  <a:pos x="8" y="3"/>
                </a:cxn>
                <a:cxn ang="0">
                  <a:pos x="13" y="46"/>
                </a:cxn>
                <a:cxn ang="0">
                  <a:pos x="26" y="86"/>
                </a:cxn>
                <a:cxn ang="0">
                  <a:pos x="31" y="135"/>
                </a:cxn>
                <a:cxn ang="0">
                  <a:pos x="46" y="172"/>
                </a:cxn>
                <a:cxn ang="0">
                  <a:pos x="53" y="218"/>
                </a:cxn>
                <a:cxn ang="0">
                  <a:pos x="68" y="257"/>
                </a:cxn>
                <a:cxn ang="0">
                  <a:pos x="65" y="218"/>
                </a:cxn>
                <a:cxn ang="0">
                  <a:pos x="54" y="175"/>
                </a:cxn>
                <a:cxn ang="0">
                  <a:pos x="46" y="130"/>
                </a:cxn>
                <a:cxn ang="0">
                  <a:pos x="37" y="83"/>
                </a:cxn>
                <a:cxn ang="0">
                  <a:pos x="26" y="37"/>
                </a:cxn>
                <a:cxn ang="0">
                  <a:pos x="8" y="3"/>
                </a:cxn>
              </a:cxnLst>
              <a:rect l="0" t="0" r="r" b="b"/>
              <a:pathLst>
                <a:path w="69" h="257">
                  <a:moveTo>
                    <a:pt x="8" y="3"/>
                  </a:moveTo>
                  <a:cubicBezTo>
                    <a:pt x="0" y="7"/>
                    <a:pt x="0" y="7"/>
                    <a:pt x="13" y="46"/>
                  </a:cubicBezTo>
                  <a:cubicBezTo>
                    <a:pt x="26" y="86"/>
                    <a:pt x="26" y="86"/>
                    <a:pt x="26" y="86"/>
                  </a:cubicBezTo>
                  <a:cubicBezTo>
                    <a:pt x="31" y="135"/>
                    <a:pt x="31" y="135"/>
                    <a:pt x="31" y="135"/>
                  </a:cubicBezTo>
                  <a:cubicBezTo>
                    <a:pt x="46" y="172"/>
                    <a:pt x="46" y="172"/>
                    <a:pt x="46" y="172"/>
                  </a:cubicBezTo>
                  <a:cubicBezTo>
                    <a:pt x="46" y="172"/>
                    <a:pt x="45" y="196"/>
                    <a:pt x="53" y="218"/>
                  </a:cubicBezTo>
                  <a:cubicBezTo>
                    <a:pt x="61" y="239"/>
                    <a:pt x="68" y="257"/>
                    <a:pt x="68" y="257"/>
                  </a:cubicBezTo>
                  <a:cubicBezTo>
                    <a:pt x="68" y="257"/>
                    <a:pt x="69" y="233"/>
                    <a:pt x="65" y="218"/>
                  </a:cubicBezTo>
                  <a:cubicBezTo>
                    <a:pt x="61" y="202"/>
                    <a:pt x="54" y="175"/>
                    <a:pt x="54" y="175"/>
                  </a:cubicBezTo>
                  <a:cubicBezTo>
                    <a:pt x="54" y="175"/>
                    <a:pt x="50" y="156"/>
                    <a:pt x="46" y="130"/>
                  </a:cubicBezTo>
                  <a:cubicBezTo>
                    <a:pt x="41" y="105"/>
                    <a:pt x="37" y="83"/>
                    <a:pt x="37" y="83"/>
                  </a:cubicBezTo>
                  <a:cubicBezTo>
                    <a:pt x="26" y="37"/>
                    <a:pt x="26" y="37"/>
                    <a:pt x="26" y="37"/>
                  </a:cubicBezTo>
                  <a:cubicBezTo>
                    <a:pt x="26" y="37"/>
                    <a:pt x="16" y="0"/>
                    <a:pt x="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224">
              <a:extLst>
                <a:ext uri="{FF2B5EF4-FFF2-40B4-BE49-F238E27FC236}">
                  <a16:creationId xmlns:a16="http://schemas.microsoft.com/office/drawing/2014/main" id="{513E5BB5-6C1C-43F6-8DF3-CE7F25DFAB21}"/>
                </a:ext>
              </a:extLst>
            </p:cNvPr>
            <p:cNvSpPr>
              <a:spLocks/>
            </p:cNvSpPr>
            <p:nvPr/>
          </p:nvSpPr>
          <p:spPr bwMode="auto">
            <a:xfrm>
              <a:off x="2430463" y="3633788"/>
              <a:ext cx="176213" cy="361950"/>
            </a:xfrm>
            <a:custGeom>
              <a:avLst/>
              <a:gdLst/>
              <a:ahLst/>
              <a:cxnLst>
                <a:cxn ang="0">
                  <a:pos x="8" y="237"/>
                </a:cxn>
                <a:cxn ang="0">
                  <a:pos x="31" y="201"/>
                </a:cxn>
                <a:cxn ang="0">
                  <a:pos x="45" y="162"/>
                </a:cxn>
                <a:cxn ang="0">
                  <a:pos x="71" y="120"/>
                </a:cxn>
                <a:cxn ang="0">
                  <a:pos x="82" y="82"/>
                </a:cxn>
                <a:cxn ang="0">
                  <a:pos x="105" y="41"/>
                </a:cxn>
                <a:cxn ang="0">
                  <a:pos x="117" y="0"/>
                </a:cxn>
                <a:cxn ang="0">
                  <a:pos x="95" y="34"/>
                </a:cxn>
                <a:cxn ang="0">
                  <a:pos x="78" y="75"/>
                </a:cxn>
                <a:cxn ang="0">
                  <a:pos x="57" y="114"/>
                </a:cxn>
                <a:cxn ang="0">
                  <a:pos x="35" y="157"/>
                </a:cxn>
                <a:cxn ang="0">
                  <a:pos x="15" y="200"/>
                </a:cxn>
                <a:cxn ang="0">
                  <a:pos x="8" y="237"/>
                </a:cxn>
              </a:cxnLst>
              <a:rect l="0" t="0" r="r" b="b"/>
              <a:pathLst>
                <a:path w="117" h="240">
                  <a:moveTo>
                    <a:pt x="8" y="237"/>
                  </a:moveTo>
                  <a:cubicBezTo>
                    <a:pt x="16" y="240"/>
                    <a:pt x="16" y="240"/>
                    <a:pt x="31" y="201"/>
                  </a:cubicBezTo>
                  <a:cubicBezTo>
                    <a:pt x="45" y="162"/>
                    <a:pt x="45" y="162"/>
                    <a:pt x="45" y="162"/>
                  </a:cubicBezTo>
                  <a:cubicBezTo>
                    <a:pt x="71" y="120"/>
                    <a:pt x="71" y="120"/>
                    <a:pt x="71" y="120"/>
                  </a:cubicBezTo>
                  <a:cubicBezTo>
                    <a:pt x="82" y="82"/>
                    <a:pt x="82" y="82"/>
                    <a:pt x="82" y="82"/>
                  </a:cubicBezTo>
                  <a:cubicBezTo>
                    <a:pt x="82" y="82"/>
                    <a:pt x="98" y="63"/>
                    <a:pt x="105" y="41"/>
                  </a:cubicBezTo>
                  <a:cubicBezTo>
                    <a:pt x="111" y="19"/>
                    <a:pt x="117" y="0"/>
                    <a:pt x="117" y="0"/>
                  </a:cubicBezTo>
                  <a:cubicBezTo>
                    <a:pt x="117" y="0"/>
                    <a:pt x="101" y="19"/>
                    <a:pt x="95" y="34"/>
                  </a:cubicBezTo>
                  <a:cubicBezTo>
                    <a:pt x="89" y="48"/>
                    <a:pt x="78" y="75"/>
                    <a:pt x="78" y="75"/>
                  </a:cubicBezTo>
                  <a:cubicBezTo>
                    <a:pt x="78" y="75"/>
                    <a:pt x="69" y="92"/>
                    <a:pt x="57" y="114"/>
                  </a:cubicBezTo>
                  <a:cubicBezTo>
                    <a:pt x="45" y="137"/>
                    <a:pt x="35" y="157"/>
                    <a:pt x="35" y="157"/>
                  </a:cubicBezTo>
                  <a:cubicBezTo>
                    <a:pt x="15" y="200"/>
                    <a:pt x="15" y="200"/>
                    <a:pt x="15" y="200"/>
                  </a:cubicBezTo>
                  <a:cubicBezTo>
                    <a:pt x="15" y="200"/>
                    <a:pt x="0" y="235"/>
                    <a:pt x="8" y="2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225">
              <a:extLst>
                <a:ext uri="{FF2B5EF4-FFF2-40B4-BE49-F238E27FC236}">
                  <a16:creationId xmlns:a16="http://schemas.microsoft.com/office/drawing/2014/main" id="{64C35E3C-DC35-4C39-BE77-F71A879F5332}"/>
                </a:ext>
              </a:extLst>
            </p:cNvPr>
            <p:cNvSpPr>
              <a:spLocks/>
            </p:cNvSpPr>
            <p:nvPr/>
          </p:nvSpPr>
          <p:spPr bwMode="auto">
            <a:xfrm>
              <a:off x="2203451" y="3600451"/>
              <a:ext cx="320675" cy="249238"/>
            </a:xfrm>
            <a:custGeom>
              <a:avLst/>
              <a:gdLst/>
              <a:ahLst/>
              <a:cxnLst>
                <a:cxn ang="0">
                  <a:pos x="6" y="159"/>
                </a:cxn>
                <a:cxn ang="0">
                  <a:pos x="43" y="137"/>
                </a:cxn>
                <a:cxn ang="0">
                  <a:pos x="74" y="109"/>
                </a:cxn>
                <a:cxn ang="0">
                  <a:pos x="116" y="84"/>
                </a:cxn>
                <a:cxn ang="0">
                  <a:pos x="144" y="56"/>
                </a:cxn>
                <a:cxn ang="0">
                  <a:pos x="183" y="30"/>
                </a:cxn>
                <a:cxn ang="0">
                  <a:pos x="213" y="0"/>
                </a:cxn>
                <a:cxn ang="0">
                  <a:pos x="178" y="19"/>
                </a:cxn>
                <a:cxn ang="0">
                  <a:pos x="143" y="47"/>
                </a:cxn>
                <a:cxn ang="0">
                  <a:pos x="106" y="73"/>
                </a:cxn>
                <a:cxn ang="0">
                  <a:pos x="67" y="101"/>
                </a:cxn>
                <a:cxn ang="0">
                  <a:pos x="29" y="129"/>
                </a:cxn>
                <a:cxn ang="0">
                  <a:pos x="6" y="159"/>
                </a:cxn>
              </a:cxnLst>
              <a:rect l="0" t="0" r="r" b="b"/>
              <a:pathLst>
                <a:path w="213" h="165">
                  <a:moveTo>
                    <a:pt x="6" y="159"/>
                  </a:moveTo>
                  <a:cubicBezTo>
                    <a:pt x="12" y="165"/>
                    <a:pt x="12" y="165"/>
                    <a:pt x="43" y="137"/>
                  </a:cubicBezTo>
                  <a:cubicBezTo>
                    <a:pt x="74" y="109"/>
                    <a:pt x="74" y="109"/>
                    <a:pt x="74" y="109"/>
                  </a:cubicBezTo>
                  <a:cubicBezTo>
                    <a:pt x="116" y="84"/>
                    <a:pt x="116" y="84"/>
                    <a:pt x="116" y="84"/>
                  </a:cubicBezTo>
                  <a:cubicBezTo>
                    <a:pt x="144" y="56"/>
                    <a:pt x="144" y="56"/>
                    <a:pt x="144" y="56"/>
                  </a:cubicBezTo>
                  <a:cubicBezTo>
                    <a:pt x="144" y="56"/>
                    <a:pt x="167" y="47"/>
                    <a:pt x="183" y="30"/>
                  </a:cubicBezTo>
                  <a:cubicBezTo>
                    <a:pt x="199" y="14"/>
                    <a:pt x="213" y="0"/>
                    <a:pt x="213" y="0"/>
                  </a:cubicBezTo>
                  <a:cubicBezTo>
                    <a:pt x="213" y="0"/>
                    <a:pt x="190" y="9"/>
                    <a:pt x="178" y="19"/>
                  </a:cubicBezTo>
                  <a:cubicBezTo>
                    <a:pt x="165" y="29"/>
                    <a:pt x="143" y="47"/>
                    <a:pt x="143" y="47"/>
                  </a:cubicBezTo>
                  <a:cubicBezTo>
                    <a:pt x="143" y="47"/>
                    <a:pt x="127" y="58"/>
                    <a:pt x="106" y="73"/>
                  </a:cubicBezTo>
                  <a:cubicBezTo>
                    <a:pt x="85" y="88"/>
                    <a:pt x="67" y="101"/>
                    <a:pt x="67" y="101"/>
                  </a:cubicBezTo>
                  <a:cubicBezTo>
                    <a:pt x="29" y="129"/>
                    <a:pt x="29" y="129"/>
                    <a:pt x="29" y="129"/>
                  </a:cubicBezTo>
                  <a:cubicBezTo>
                    <a:pt x="29" y="129"/>
                    <a:pt x="0" y="153"/>
                    <a:pt x="6" y="15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226">
              <a:extLst>
                <a:ext uri="{FF2B5EF4-FFF2-40B4-BE49-F238E27FC236}">
                  <a16:creationId xmlns:a16="http://schemas.microsoft.com/office/drawing/2014/main" id="{C726D176-5154-4A06-B4C5-FC67C487289F}"/>
                </a:ext>
              </a:extLst>
            </p:cNvPr>
            <p:cNvSpPr>
              <a:spLocks/>
            </p:cNvSpPr>
            <p:nvPr/>
          </p:nvSpPr>
          <p:spPr bwMode="auto">
            <a:xfrm>
              <a:off x="2103438" y="3486151"/>
              <a:ext cx="392113" cy="63500"/>
            </a:xfrm>
            <a:custGeom>
              <a:avLst/>
              <a:gdLst/>
              <a:ahLst/>
              <a:cxnLst>
                <a:cxn ang="0">
                  <a:pos x="2" y="34"/>
                </a:cxn>
                <a:cxn ang="0">
                  <a:pos x="45" y="34"/>
                </a:cxn>
                <a:cxn ang="0">
                  <a:pos x="86" y="26"/>
                </a:cxn>
                <a:cxn ang="0">
                  <a:pos x="135" y="26"/>
                </a:cxn>
                <a:cxn ang="0">
                  <a:pos x="173" y="16"/>
                </a:cxn>
                <a:cxn ang="0">
                  <a:pos x="219" y="14"/>
                </a:cxn>
                <a:cxn ang="0">
                  <a:pos x="261" y="3"/>
                </a:cxn>
                <a:cxn ang="0">
                  <a:pos x="221" y="2"/>
                </a:cxn>
                <a:cxn ang="0">
                  <a:pos x="177" y="8"/>
                </a:cxn>
                <a:cxn ang="0">
                  <a:pos x="132" y="11"/>
                </a:cxn>
                <a:cxn ang="0">
                  <a:pos x="84" y="15"/>
                </a:cxn>
                <a:cxn ang="0">
                  <a:pos x="37" y="20"/>
                </a:cxn>
                <a:cxn ang="0">
                  <a:pos x="2" y="34"/>
                </a:cxn>
              </a:cxnLst>
              <a:rect l="0" t="0" r="r" b="b"/>
              <a:pathLst>
                <a:path w="261" h="42">
                  <a:moveTo>
                    <a:pt x="2" y="34"/>
                  </a:moveTo>
                  <a:cubicBezTo>
                    <a:pt x="4" y="42"/>
                    <a:pt x="4" y="42"/>
                    <a:pt x="45" y="34"/>
                  </a:cubicBezTo>
                  <a:cubicBezTo>
                    <a:pt x="86" y="26"/>
                    <a:pt x="86" y="26"/>
                    <a:pt x="86" y="26"/>
                  </a:cubicBezTo>
                  <a:cubicBezTo>
                    <a:pt x="135" y="26"/>
                    <a:pt x="135" y="26"/>
                    <a:pt x="135" y="26"/>
                  </a:cubicBezTo>
                  <a:cubicBezTo>
                    <a:pt x="173" y="16"/>
                    <a:pt x="173" y="16"/>
                    <a:pt x="173" y="16"/>
                  </a:cubicBezTo>
                  <a:cubicBezTo>
                    <a:pt x="173" y="16"/>
                    <a:pt x="197" y="20"/>
                    <a:pt x="219" y="14"/>
                  </a:cubicBezTo>
                  <a:cubicBezTo>
                    <a:pt x="242" y="8"/>
                    <a:pt x="261" y="3"/>
                    <a:pt x="261" y="3"/>
                  </a:cubicBezTo>
                  <a:cubicBezTo>
                    <a:pt x="261" y="3"/>
                    <a:pt x="237" y="0"/>
                    <a:pt x="221" y="2"/>
                  </a:cubicBezTo>
                  <a:cubicBezTo>
                    <a:pt x="205" y="4"/>
                    <a:pt x="177" y="8"/>
                    <a:pt x="177" y="8"/>
                  </a:cubicBezTo>
                  <a:cubicBezTo>
                    <a:pt x="177" y="8"/>
                    <a:pt x="158" y="9"/>
                    <a:pt x="132" y="11"/>
                  </a:cubicBezTo>
                  <a:cubicBezTo>
                    <a:pt x="106" y="13"/>
                    <a:pt x="84" y="15"/>
                    <a:pt x="84" y="15"/>
                  </a:cubicBezTo>
                  <a:cubicBezTo>
                    <a:pt x="37" y="20"/>
                    <a:pt x="37" y="20"/>
                    <a:pt x="37" y="20"/>
                  </a:cubicBezTo>
                  <a:cubicBezTo>
                    <a:pt x="37" y="20"/>
                    <a:pt x="0" y="26"/>
                    <a:pt x="2" y="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227">
              <a:extLst>
                <a:ext uri="{FF2B5EF4-FFF2-40B4-BE49-F238E27FC236}">
                  <a16:creationId xmlns:a16="http://schemas.microsoft.com/office/drawing/2014/main" id="{D89B3417-4839-4406-83B5-564F42E29C89}"/>
                </a:ext>
              </a:extLst>
            </p:cNvPr>
            <p:cNvSpPr>
              <a:spLocks/>
            </p:cNvSpPr>
            <p:nvPr/>
          </p:nvSpPr>
          <p:spPr bwMode="auto">
            <a:xfrm>
              <a:off x="2882901" y="3384551"/>
              <a:ext cx="385763" cy="69850"/>
            </a:xfrm>
            <a:custGeom>
              <a:avLst/>
              <a:gdLst/>
              <a:ahLst/>
              <a:cxnLst>
                <a:cxn ang="0">
                  <a:pos x="254" y="6"/>
                </a:cxn>
                <a:cxn ang="0">
                  <a:pos x="212" y="16"/>
                </a:cxn>
                <a:cxn ang="0">
                  <a:pos x="171" y="20"/>
                </a:cxn>
                <a:cxn ang="0">
                  <a:pos x="124" y="32"/>
                </a:cxn>
                <a:cxn ang="0">
                  <a:pos x="86" y="34"/>
                </a:cxn>
                <a:cxn ang="0">
                  <a:pos x="41" y="44"/>
                </a:cxn>
                <a:cxn ang="0">
                  <a:pos x="0" y="47"/>
                </a:cxn>
                <a:cxn ang="0">
                  <a:pos x="39" y="37"/>
                </a:cxn>
                <a:cxn ang="0">
                  <a:pos x="82" y="30"/>
                </a:cxn>
                <a:cxn ang="0">
                  <a:pos x="125" y="22"/>
                </a:cxn>
                <a:cxn ang="0">
                  <a:pos x="172" y="13"/>
                </a:cxn>
                <a:cxn ang="0">
                  <a:pos x="218" y="5"/>
                </a:cxn>
                <a:cxn ang="0">
                  <a:pos x="254" y="6"/>
                </a:cxn>
              </a:cxnLst>
              <a:rect l="0" t="0" r="r" b="b"/>
              <a:pathLst>
                <a:path w="255" h="47">
                  <a:moveTo>
                    <a:pt x="254" y="6"/>
                  </a:moveTo>
                  <a:cubicBezTo>
                    <a:pt x="252" y="11"/>
                    <a:pt x="252" y="11"/>
                    <a:pt x="212" y="16"/>
                  </a:cubicBezTo>
                  <a:cubicBezTo>
                    <a:pt x="171" y="20"/>
                    <a:pt x="171" y="20"/>
                    <a:pt x="171" y="20"/>
                  </a:cubicBezTo>
                  <a:cubicBezTo>
                    <a:pt x="124" y="32"/>
                    <a:pt x="124" y="32"/>
                    <a:pt x="124" y="32"/>
                  </a:cubicBezTo>
                  <a:cubicBezTo>
                    <a:pt x="86" y="34"/>
                    <a:pt x="86" y="34"/>
                    <a:pt x="86" y="34"/>
                  </a:cubicBezTo>
                  <a:cubicBezTo>
                    <a:pt x="86" y="34"/>
                    <a:pt x="63" y="43"/>
                    <a:pt x="41" y="44"/>
                  </a:cubicBezTo>
                  <a:cubicBezTo>
                    <a:pt x="19" y="46"/>
                    <a:pt x="0" y="47"/>
                    <a:pt x="0" y="47"/>
                  </a:cubicBezTo>
                  <a:cubicBezTo>
                    <a:pt x="0" y="47"/>
                    <a:pt x="23" y="39"/>
                    <a:pt x="39" y="37"/>
                  </a:cubicBezTo>
                  <a:cubicBezTo>
                    <a:pt x="54" y="34"/>
                    <a:pt x="82" y="30"/>
                    <a:pt x="82" y="30"/>
                  </a:cubicBezTo>
                  <a:cubicBezTo>
                    <a:pt x="82" y="30"/>
                    <a:pt x="100" y="27"/>
                    <a:pt x="125" y="22"/>
                  </a:cubicBezTo>
                  <a:cubicBezTo>
                    <a:pt x="151" y="17"/>
                    <a:pt x="172" y="13"/>
                    <a:pt x="172" y="13"/>
                  </a:cubicBezTo>
                  <a:cubicBezTo>
                    <a:pt x="218" y="5"/>
                    <a:pt x="218" y="5"/>
                    <a:pt x="218" y="5"/>
                  </a:cubicBezTo>
                  <a:cubicBezTo>
                    <a:pt x="218" y="5"/>
                    <a:pt x="255" y="0"/>
                    <a:pt x="25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228">
              <a:extLst>
                <a:ext uri="{FF2B5EF4-FFF2-40B4-BE49-F238E27FC236}">
                  <a16:creationId xmlns:a16="http://schemas.microsoft.com/office/drawing/2014/main" id="{382F92C8-6B7E-40FE-B251-6A550132A617}"/>
                </a:ext>
              </a:extLst>
            </p:cNvPr>
            <p:cNvSpPr>
              <a:spLocks/>
            </p:cNvSpPr>
            <p:nvPr/>
          </p:nvSpPr>
          <p:spPr bwMode="auto">
            <a:xfrm>
              <a:off x="2876551" y="3146426"/>
              <a:ext cx="344488" cy="212725"/>
            </a:xfrm>
            <a:custGeom>
              <a:avLst/>
              <a:gdLst/>
              <a:ahLst/>
              <a:cxnLst>
                <a:cxn ang="0">
                  <a:pos x="223" y="6"/>
                </a:cxn>
                <a:cxn ang="0">
                  <a:pos x="184" y="24"/>
                </a:cxn>
                <a:cxn ang="0">
                  <a:pos x="150" y="48"/>
                </a:cxn>
                <a:cxn ang="0">
                  <a:pos x="105" y="68"/>
                </a:cxn>
                <a:cxn ang="0">
                  <a:pos x="74" y="93"/>
                </a:cxn>
                <a:cxn ang="0">
                  <a:pos x="33" y="114"/>
                </a:cxn>
                <a:cxn ang="0">
                  <a:pos x="0" y="141"/>
                </a:cxn>
                <a:cxn ang="0">
                  <a:pos x="37" y="125"/>
                </a:cxn>
                <a:cxn ang="0">
                  <a:pos x="74" y="102"/>
                </a:cxn>
                <a:cxn ang="0">
                  <a:pos x="114" y="80"/>
                </a:cxn>
                <a:cxn ang="0">
                  <a:pos x="156" y="57"/>
                </a:cxn>
                <a:cxn ang="0">
                  <a:pos x="197" y="33"/>
                </a:cxn>
                <a:cxn ang="0">
                  <a:pos x="223" y="6"/>
                </a:cxn>
              </a:cxnLst>
              <a:rect l="0" t="0" r="r" b="b"/>
              <a:pathLst>
                <a:path w="229" h="141">
                  <a:moveTo>
                    <a:pt x="223" y="6"/>
                  </a:moveTo>
                  <a:cubicBezTo>
                    <a:pt x="218" y="0"/>
                    <a:pt x="218" y="0"/>
                    <a:pt x="184" y="24"/>
                  </a:cubicBezTo>
                  <a:cubicBezTo>
                    <a:pt x="150" y="48"/>
                    <a:pt x="150" y="48"/>
                    <a:pt x="150" y="48"/>
                  </a:cubicBezTo>
                  <a:cubicBezTo>
                    <a:pt x="105" y="68"/>
                    <a:pt x="105" y="68"/>
                    <a:pt x="105" y="68"/>
                  </a:cubicBezTo>
                  <a:cubicBezTo>
                    <a:pt x="74" y="93"/>
                    <a:pt x="74" y="93"/>
                    <a:pt x="74" y="93"/>
                  </a:cubicBezTo>
                  <a:cubicBezTo>
                    <a:pt x="74" y="93"/>
                    <a:pt x="51" y="99"/>
                    <a:pt x="33" y="114"/>
                  </a:cubicBezTo>
                  <a:cubicBezTo>
                    <a:pt x="15" y="128"/>
                    <a:pt x="0" y="141"/>
                    <a:pt x="0" y="141"/>
                  </a:cubicBezTo>
                  <a:cubicBezTo>
                    <a:pt x="0" y="141"/>
                    <a:pt x="23" y="134"/>
                    <a:pt x="37" y="125"/>
                  </a:cubicBezTo>
                  <a:cubicBezTo>
                    <a:pt x="50" y="117"/>
                    <a:pt x="74" y="102"/>
                    <a:pt x="74" y="102"/>
                  </a:cubicBezTo>
                  <a:cubicBezTo>
                    <a:pt x="74" y="102"/>
                    <a:pt x="91" y="93"/>
                    <a:pt x="114" y="80"/>
                  </a:cubicBezTo>
                  <a:cubicBezTo>
                    <a:pt x="136" y="68"/>
                    <a:pt x="156" y="57"/>
                    <a:pt x="156" y="57"/>
                  </a:cubicBezTo>
                  <a:cubicBezTo>
                    <a:pt x="197" y="33"/>
                    <a:pt x="197" y="33"/>
                    <a:pt x="197" y="33"/>
                  </a:cubicBezTo>
                  <a:cubicBezTo>
                    <a:pt x="197" y="33"/>
                    <a:pt x="229" y="13"/>
                    <a:pt x="223"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229">
              <a:extLst>
                <a:ext uri="{FF2B5EF4-FFF2-40B4-BE49-F238E27FC236}">
                  <a16:creationId xmlns:a16="http://schemas.microsoft.com/office/drawing/2014/main" id="{059C9E90-A5E4-4A25-9DEE-BF7F9305D00B}"/>
                </a:ext>
              </a:extLst>
            </p:cNvPr>
            <p:cNvSpPr>
              <a:spLocks/>
            </p:cNvSpPr>
            <p:nvPr/>
          </p:nvSpPr>
          <p:spPr bwMode="auto">
            <a:xfrm>
              <a:off x="2120901" y="3282951"/>
              <a:ext cx="381000" cy="114300"/>
            </a:xfrm>
            <a:custGeom>
              <a:avLst/>
              <a:gdLst/>
              <a:ahLst/>
              <a:cxnLst>
                <a:cxn ang="0">
                  <a:pos x="2" y="9"/>
                </a:cxn>
                <a:cxn ang="0">
                  <a:pos x="41" y="25"/>
                </a:cxn>
                <a:cxn ang="0">
                  <a:pos x="83" y="32"/>
                </a:cxn>
                <a:cxn ang="0">
                  <a:pos x="128" y="51"/>
                </a:cxn>
                <a:cxn ang="0">
                  <a:pos x="167" y="56"/>
                </a:cxn>
                <a:cxn ang="0">
                  <a:pos x="211" y="71"/>
                </a:cxn>
                <a:cxn ang="0">
                  <a:pos x="253" y="76"/>
                </a:cxn>
                <a:cxn ang="0">
                  <a:pos x="217" y="60"/>
                </a:cxn>
                <a:cxn ang="0">
                  <a:pos x="174" y="50"/>
                </a:cxn>
                <a:cxn ang="0">
                  <a:pos x="131" y="36"/>
                </a:cxn>
                <a:cxn ang="0">
                  <a:pos x="85" y="22"/>
                </a:cxn>
                <a:cxn ang="0">
                  <a:pos x="39" y="9"/>
                </a:cxn>
                <a:cxn ang="0">
                  <a:pos x="2" y="9"/>
                </a:cxn>
              </a:cxnLst>
              <a:rect l="0" t="0" r="r" b="b"/>
              <a:pathLst>
                <a:path w="253" h="76">
                  <a:moveTo>
                    <a:pt x="2" y="9"/>
                  </a:moveTo>
                  <a:cubicBezTo>
                    <a:pt x="0" y="17"/>
                    <a:pt x="0" y="17"/>
                    <a:pt x="41" y="25"/>
                  </a:cubicBezTo>
                  <a:cubicBezTo>
                    <a:pt x="83" y="32"/>
                    <a:pt x="83" y="32"/>
                    <a:pt x="83" y="32"/>
                  </a:cubicBezTo>
                  <a:cubicBezTo>
                    <a:pt x="128" y="51"/>
                    <a:pt x="128" y="51"/>
                    <a:pt x="128" y="51"/>
                  </a:cubicBezTo>
                  <a:cubicBezTo>
                    <a:pt x="167" y="56"/>
                    <a:pt x="167" y="56"/>
                    <a:pt x="167" y="56"/>
                  </a:cubicBezTo>
                  <a:cubicBezTo>
                    <a:pt x="167" y="56"/>
                    <a:pt x="188" y="68"/>
                    <a:pt x="211" y="71"/>
                  </a:cubicBezTo>
                  <a:cubicBezTo>
                    <a:pt x="234" y="74"/>
                    <a:pt x="253" y="76"/>
                    <a:pt x="253" y="76"/>
                  </a:cubicBezTo>
                  <a:cubicBezTo>
                    <a:pt x="253" y="76"/>
                    <a:pt x="232" y="64"/>
                    <a:pt x="217" y="60"/>
                  </a:cubicBezTo>
                  <a:cubicBezTo>
                    <a:pt x="201" y="57"/>
                    <a:pt x="174" y="50"/>
                    <a:pt x="174" y="50"/>
                  </a:cubicBezTo>
                  <a:cubicBezTo>
                    <a:pt x="174" y="50"/>
                    <a:pt x="156" y="44"/>
                    <a:pt x="131" y="36"/>
                  </a:cubicBezTo>
                  <a:cubicBezTo>
                    <a:pt x="106" y="28"/>
                    <a:pt x="85" y="22"/>
                    <a:pt x="85" y="22"/>
                  </a:cubicBezTo>
                  <a:cubicBezTo>
                    <a:pt x="39" y="9"/>
                    <a:pt x="39" y="9"/>
                    <a:pt x="39" y="9"/>
                  </a:cubicBezTo>
                  <a:cubicBezTo>
                    <a:pt x="39" y="9"/>
                    <a:pt x="3" y="0"/>
                    <a:pt x="2"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230">
              <a:extLst>
                <a:ext uri="{FF2B5EF4-FFF2-40B4-BE49-F238E27FC236}">
                  <a16:creationId xmlns:a16="http://schemas.microsoft.com/office/drawing/2014/main" id="{D3ECDAD4-F260-4A77-9AF7-DDB77E453771}"/>
                </a:ext>
              </a:extLst>
            </p:cNvPr>
            <p:cNvSpPr>
              <a:spLocks/>
            </p:cNvSpPr>
            <p:nvPr/>
          </p:nvSpPr>
          <p:spPr bwMode="auto">
            <a:xfrm>
              <a:off x="2263776" y="3040063"/>
              <a:ext cx="269875" cy="303213"/>
            </a:xfrm>
            <a:custGeom>
              <a:avLst/>
              <a:gdLst/>
              <a:ahLst/>
              <a:cxnLst>
                <a:cxn ang="0">
                  <a:pos x="5" y="7"/>
                </a:cxn>
                <a:cxn ang="0">
                  <a:pos x="30" y="42"/>
                </a:cxn>
                <a:cxn ang="0">
                  <a:pos x="60" y="71"/>
                </a:cxn>
                <a:cxn ang="0">
                  <a:pos x="88" y="111"/>
                </a:cxn>
                <a:cxn ang="0">
                  <a:pos x="118" y="137"/>
                </a:cxn>
                <a:cxn ang="0">
                  <a:pos x="147" y="174"/>
                </a:cxn>
                <a:cxn ang="0">
                  <a:pos x="179" y="201"/>
                </a:cxn>
                <a:cxn ang="0">
                  <a:pos x="157" y="168"/>
                </a:cxn>
                <a:cxn ang="0">
                  <a:pos x="127" y="136"/>
                </a:cxn>
                <a:cxn ang="0">
                  <a:pos x="98" y="101"/>
                </a:cxn>
                <a:cxn ang="0">
                  <a:pos x="68" y="63"/>
                </a:cxn>
                <a:cxn ang="0">
                  <a:pos x="37" y="28"/>
                </a:cxn>
                <a:cxn ang="0">
                  <a:pos x="5" y="7"/>
                </a:cxn>
              </a:cxnLst>
              <a:rect l="0" t="0" r="r" b="b"/>
              <a:pathLst>
                <a:path w="179" h="201">
                  <a:moveTo>
                    <a:pt x="5" y="7"/>
                  </a:moveTo>
                  <a:cubicBezTo>
                    <a:pt x="0" y="13"/>
                    <a:pt x="0" y="13"/>
                    <a:pt x="30" y="42"/>
                  </a:cubicBezTo>
                  <a:cubicBezTo>
                    <a:pt x="60" y="71"/>
                    <a:pt x="60" y="71"/>
                    <a:pt x="60" y="71"/>
                  </a:cubicBezTo>
                  <a:cubicBezTo>
                    <a:pt x="88" y="111"/>
                    <a:pt x="88" y="111"/>
                    <a:pt x="88" y="111"/>
                  </a:cubicBezTo>
                  <a:cubicBezTo>
                    <a:pt x="118" y="137"/>
                    <a:pt x="118" y="137"/>
                    <a:pt x="118" y="137"/>
                  </a:cubicBezTo>
                  <a:cubicBezTo>
                    <a:pt x="118" y="137"/>
                    <a:pt x="129" y="159"/>
                    <a:pt x="147" y="174"/>
                  </a:cubicBezTo>
                  <a:cubicBezTo>
                    <a:pt x="164" y="188"/>
                    <a:pt x="179" y="201"/>
                    <a:pt x="179" y="201"/>
                  </a:cubicBezTo>
                  <a:cubicBezTo>
                    <a:pt x="179" y="201"/>
                    <a:pt x="168" y="179"/>
                    <a:pt x="157" y="168"/>
                  </a:cubicBezTo>
                  <a:cubicBezTo>
                    <a:pt x="146" y="156"/>
                    <a:pt x="127" y="136"/>
                    <a:pt x="127" y="136"/>
                  </a:cubicBezTo>
                  <a:cubicBezTo>
                    <a:pt x="127" y="136"/>
                    <a:pt x="115" y="121"/>
                    <a:pt x="98" y="101"/>
                  </a:cubicBezTo>
                  <a:cubicBezTo>
                    <a:pt x="82" y="81"/>
                    <a:pt x="68" y="63"/>
                    <a:pt x="68" y="63"/>
                  </a:cubicBezTo>
                  <a:cubicBezTo>
                    <a:pt x="37" y="28"/>
                    <a:pt x="37" y="28"/>
                    <a:pt x="37" y="28"/>
                  </a:cubicBezTo>
                  <a:cubicBezTo>
                    <a:pt x="37" y="28"/>
                    <a:pt x="11" y="0"/>
                    <a:pt x="5"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231">
              <a:extLst>
                <a:ext uri="{FF2B5EF4-FFF2-40B4-BE49-F238E27FC236}">
                  <a16:creationId xmlns:a16="http://schemas.microsoft.com/office/drawing/2014/main" id="{B1C4C606-FDFA-4B55-BB32-83F8574D362E}"/>
                </a:ext>
              </a:extLst>
            </p:cNvPr>
            <p:cNvSpPr>
              <a:spLocks/>
            </p:cNvSpPr>
            <p:nvPr/>
          </p:nvSpPr>
          <p:spPr bwMode="auto">
            <a:xfrm>
              <a:off x="2797176" y="2965451"/>
              <a:ext cx="176213" cy="360363"/>
            </a:xfrm>
            <a:custGeom>
              <a:avLst/>
              <a:gdLst/>
              <a:ahLst/>
              <a:cxnLst>
                <a:cxn ang="0">
                  <a:pos x="108" y="2"/>
                </a:cxn>
                <a:cxn ang="0">
                  <a:pos x="86" y="39"/>
                </a:cxn>
                <a:cxn ang="0">
                  <a:pos x="72" y="78"/>
                </a:cxn>
                <a:cxn ang="0">
                  <a:pos x="46" y="120"/>
                </a:cxn>
                <a:cxn ang="0">
                  <a:pos x="35" y="158"/>
                </a:cxn>
                <a:cxn ang="0">
                  <a:pos x="12" y="198"/>
                </a:cxn>
                <a:cxn ang="0">
                  <a:pos x="0" y="239"/>
                </a:cxn>
                <a:cxn ang="0">
                  <a:pos x="22" y="206"/>
                </a:cxn>
                <a:cxn ang="0">
                  <a:pos x="39" y="165"/>
                </a:cxn>
                <a:cxn ang="0">
                  <a:pos x="60" y="125"/>
                </a:cxn>
                <a:cxn ang="0">
                  <a:pos x="82" y="82"/>
                </a:cxn>
                <a:cxn ang="0">
                  <a:pos x="102" y="39"/>
                </a:cxn>
                <a:cxn ang="0">
                  <a:pos x="108" y="2"/>
                </a:cxn>
              </a:cxnLst>
              <a:rect l="0" t="0" r="r" b="b"/>
              <a:pathLst>
                <a:path w="117" h="239">
                  <a:moveTo>
                    <a:pt x="108" y="2"/>
                  </a:moveTo>
                  <a:cubicBezTo>
                    <a:pt x="100" y="0"/>
                    <a:pt x="100" y="0"/>
                    <a:pt x="86" y="39"/>
                  </a:cubicBezTo>
                  <a:cubicBezTo>
                    <a:pt x="72" y="78"/>
                    <a:pt x="72" y="78"/>
                    <a:pt x="72" y="78"/>
                  </a:cubicBezTo>
                  <a:cubicBezTo>
                    <a:pt x="46" y="120"/>
                    <a:pt x="46" y="120"/>
                    <a:pt x="46" y="120"/>
                  </a:cubicBezTo>
                  <a:cubicBezTo>
                    <a:pt x="35" y="158"/>
                    <a:pt x="35" y="158"/>
                    <a:pt x="35" y="158"/>
                  </a:cubicBezTo>
                  <a:cubicBezTo>
                    <a:pt x="35" y="158"/>
                    <a:pt x="19" y="176"/>
                    <a:pt x="12" y="198"/>
                  </a:cubicBezTo>
                  <a:cubicBezTo>
                    <a:pt x="6" y="221"/>
                    <a:pt x="0" y="239"/>
                    <a:pt x="0" y="239"/>
                  </a:cubicBezTo>
                  <a:cubicBezTo>
                    <a:pt x="0" y="239"/>
                    <a:pt x="16" y="221"/>
                    <a:pt x="22" y="206"/>
                  </a:cubicBezTo>
                  <a:cubicBezTo>
                    <a:pt x="28" y="191"/>
                    <a:pt x="39" y="165"/>
                    <a:pt x="39" y="165"/>
                  </a:cubicBezTo>
                  <a:cubicBezTo>
                    <a:pt x="39" y="165"/>
                    <a:pt x="48" y="148"/>
                    <a:pt x="60" y="125"/>
                  </a:cubicBezTo>
                  <a:cubicBezTo>
                    <a:pt x="72" y="102"/>
                    <a:pt x="82" y="82"/>
                    <a:pt x="82" y="82"/>
                  </a:cubicBezTo>
                  <a:cubicBezTo>
                    <a:pt x="102" y="39"/>
                    <a:pt x="102" y="39"/>
                    <a:pt x="102" y="39"/>
                  </a:cubicBezTo>
                  <a:cubicBezTo>
                    <a:pt x="102" y="39"/>
                    <a:pt x="117" y="5"/>
                    <a:pt x="108"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232">
              <a:extLst>
                <a:ext uri="{FF2B5EF4-FFF2-40B4-BE49-F238E27FC236}">
                  <a16:creationId xmlns:a16="http://schemas.microsoft.com/office/drawing/2014/main" id="{785403A7-00DC-4DEE-A804-9C9CF8FAD859}"/>
                </a:ext>
              </a:extLst>
            </p:cNvPr>
            <p:cNvSpPr>
              <a:spLocks/>
            </p:cNvSpPr>
            <p:nvPr/>
          </p:nvSpPr>
          <p:spPr bwMode="auto">
            <a:xfrm>
              <a:off x="2714626" y="2919413"/>
              <a:ext cx="80963" cy="387350"/>
            </a:xfrm>
            <a:custGeom>
              <a:avLst/>
              <a:gdLst/>
              <a:ahLst/>
              <a:cxnLst>
                <a:cxn ang="0">
                  <a:pos x="45" y="0"/>
                </a:cxn>
                <a:cxn ang="0">
                  <a:pos x="33" y="42"/>
                </a:cxn>
                <a:cxn ang="0">
                  <a:pos x="29" y="83"/>
                </a:cxn>
                <a:cxn ang="0">
                  <a:pos x="14" y="130"/>
                </a:cxn>
                <a:cxn ang="0">
                  <a:pos x="13" y="170"/>
                </a:cxn>
                <a:cxn ang="0">
                  <a:pos x="2" y="215"/>
                </a:cxn>
                <a:cxn ang="0">
                  <a:pos x="0" y="257"/>
                </a:cxn>
                <a:cxn ang="0">
                  <a:pos x="13" y="219"/>
                </a:cxn>
                <a:cxn ang="0">
                  <a:pos x="19" y="176"/>
                </a:cxn>
                <a:cxn ang="0">
                  <a:pos x="29" y="132"/>
                </a:cxn>
                <a:cxn ang="0">
                  <a:pos x="40" y="84"/>
                </a:cxn>
                <a:cxn ang="0">
                  <a:pos x="48" y="38"/>
                </a:cxn>
                <a:cxn ang="0">
                  <a:pos x="45" y="0"/>
                </a:cxn>
              </a:cxnLst>
              <a:rect l="0" t="0" r="r" b="b"/>
              <a:pathLst>
                <a:path w="54" h="257">
                  <a:moveTo>
                    <a:pt x="45" y="0"/>
                  </a:moveTo>
                  <a:cubicBezTo>
                    <a:pt x="37" y="0"/>
                    <a:pt x="37" y="0"/>
                    <a:pt x="33" y="42"/>
                  </a:cubicBezTo>
                  <a:cubicBezTo>
                    <a:pt x="29" y="83"/>
                    <a:pt x="29" y="83"/>
                    <a:pt x="29" y="83"/>
                  </a:cubicBezTo>
                  <a:cubicBezTo>
                    <a:pt x="14" y="130"/>
                    <a:pt x="14" y="130"/>
                    <a:pt x="14" y="130"/>
                  </a:cubicBezTo>
                  <a:cubicBezTo>
                    <a:pt x="13" y="170"/>
                    <a:pt x="13" y="170"/>
                    <a:pt x="13" y="170"/>
                  </a:cubicBezTo>
                  <a:cubicBezTo>
                    <a:pt x="13" y="170"/>
                    <a:pt x="3" y="192"/>
                    <a:pt x="2" y="215"/>
                  </a:cubicBezTo>
                  <a:cubicBezTo>
                    <a:pt x="1" y="238"/>
                    <a:pt x="0" y="257"/>
                    <a:pt x="0" y="257"/>
                  </a:cubicBezTo>
                  <a:cubicBezTo>
                    <a:pt x="0" y="257"/>
                    <a:pt x="11" y="235"/>
                    <a:pt x="13" y="219"/>
                  </a:cubicBezTo>
                  <a:cubicBezTo>
                    <a:pt x="15" y="204"/>
                    <a:pt x="19" y="176"/>
                    <a:pt x="19" y="176"/>
                  </a:cubicBezTo>
                  <a:cubicBezTo>
                    <a:pt x="19" y="176"/>
                    <a:pt x="24" y="157"/>
                    <a:pt x="29" y="132"/>
                  </a:cubicBezTo>
                  <a:cubicBezTo>
                    <a:pt x="35" y="106"/>
                    <a:pt x="40" y="84"/>
                    <a:pt x="40" y="84"/>
                  </a:cubicBezTo>
                  <a:cubicBezTo>
                    <a:pt x="48" y="38"/>
                    <a:pt x="48" y="38"/>
                    <a:pt x="48" y="38"/>
                  </a:cubicBezTo>
                  <a:cubicBezTo>
                    <a:pt x="48" y="38"/>
                    <a:pt x="54" y="1"/>
                    <a:pt x="4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233">
              <a:extLst>
                <a:ext uri="{FF2B5EF4-FFF2-40B4-BE49-F238E27FC236}">
                  <a16:creationId xmlns:a16="http://schemas.microsoft.com/office/drawing/2014/main" id="{F26AC0DD-B629-4E29-A65A-DF7A7BDEFCD6}"/>
                </a:ext>
              </a:extLst>
            </p:cNvPr>
            <p:cNvSpPr>
              <a:spLocks/>
            </p:cNvSpPr>
            <p:nvPr/>
          </p:nvSpPr>
          <p:spPr bwMode="auto">
            <a:xfrm>
              <a:off x="2692401" y="3600451"/>
              <a:ext cx="50800" cy="387350"/>
            </a:xfrm>
            <a:custGeom>
              <a:avLst/>
              <a:gdLst/>
              <a:ahLst/>
              <a:cxnLst>
                <a:cxn ang="0">
                  <a:pos x="28" y="255"/>
                </a:cxn>
                <a:cxn ang="0">
                  <a:pos x="20" y="213"/>
                </a:cxn>
                <a:cxn ang="0">
                  <a:pos x="18" y="172"/>
                </a:cxn>
                <a:cxn ang="0">
                  <a:pos x="9" y="124"/>
                </a:cxn>
                <a:cxn ang="0">
                  <a:pos x="8" y="86"/>
                </a:cxn>
                <a:cxn ang="0">
                  <a:pos x="1" y="41"/>
                </a:cxn>
                <a:cxn ang="0">
                  <a:pos x="0" y="0"/>
                </a:cxn>
                <a:cxn ang="0">
                  <a:pos x="8" y="39"/>
                </a:cxn>
                <a:cxn ang="0">
                  <a:pos x="12" y="82"/>
                </a:cxn>
                <a:cxn ang="0">
                  <a:pos x="19" y="126"/>
                </a:cxn>
                <a:cxn ang="0">
                  <a:pos x="25" y="173"/>
                </a:cxn>
                <a:cxn ang="0">
                  <a:pos x="31" y="220"/>
                </a:cxn>
                <a:cxn ang="0">
                  <a:pos x="28" y="255"/>
                </a:cxn>
              </a:cxnLst>
              <a:rect l="0" t="0" r="r" b="b"/>
              <a:pathLst>
                <a:path w="34" h="257">
                  <a:moveTo>
                    <a:pt x="28" y="255"/>
                  </a:moveTo>
                  <a:cubicBezTo>
                    <a:pt x="23" y="253"/>
                    <a:pt x="23" y="253"/>
                    <a:pt x="20" y="213"/>
                  </a:cubicBezTo>
                  <a:cubicBezTo>
                    <a:pt x="18" y="172"/>
                    <a:pt x="18" y="172"/>
                    <a:pt x="18" y="172"/>
                  </a:cubicBezTo>
                  <a:cubicBezTo>
                    <a:pt x="9" y="124"/>
                    <a:pt x="9" y="124"/>
                    <a:pt x="9" y="124"/>
                  </a:cubicBezTo>
                  <a:cubicBezTo>
                    <a:pt x="8" y="86"/>
                    <a:pt x="8" y="86"/>
                    <a:pt x="8" y="86"/>
                  </a:cubicBezTo>
                  <a:cubicBezTo>
                    <a:pt x="8" y="86"/>
                    <a:pt x="1" y="63"/>
                    <a:pt x="1" y="41"/>
                  </a:cubicBezTo>
                  <a:cubicBezTo>
                    <a:pt x="0" y="19"/>
                    <a:pt x="0" y="0"/>
                    <a:pt x="0" y="0"/>
                  </a:cubicBezTo>
                  <a:cubicBezTo>
                    <a:pt x="0" y="0"/>
                    <a:pt x="7" y="23"/>
                    <a:pt x="8" y="39"/>
                  </a:cubicBezTo>
                  <a:cubicBezTo>
                    <a:pt x="10" y="54"/>
                    <a:pt x="12" y="82"/>
                    <a:pt x="12" y="82"/>
                  </a:cubicBezTo>
                  <a:cubicBezTo>
                    <a:pt x="12" y="82"/>
                    <a:pt x="15" y="101"/>
                    <a:pt x="19" y="126"/>
                  </a:cubicBezTo>
                  <a:cubicBezTo>
                    <a:pt x="22" y="151"/>
                    <a:pt x="25" y="173"/>
                    <a:pt x="25" y="173"/>
                  </a:cubicBezTo>
                  <a:cubicBezTo>
                    <a:pt x="31" y="220"/>
                    <a:pt x="31" y="220"/>
                    <a:pt x="31" y="220"/>
                  </a:cubicBezTo>
                  <a:cubicBezTo>
                    <a:pt x="31" y="220"/>
                    <a:pt x="34" y="257"/>
                    <a:pt x="28" y="25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234">
              <a:extLst>
                <a:ext uri="{FF2B5EF4-FFF2-40B4-BE49-F238E27FC236}">
                  <a16:creationId xmlns:a16="http://schemas.microsoft.com/office/drawing/2014/main" id="{1A4275B5-7027-4B54-A3F4-742FEB017258}"/>
                </a:ext>
              </a:extLst>
            </p:cNvPr>
            <p:cNvSpPr>
              <a:spLocks/>
            </p:cNvSpPr>
            <p:nvPr/>
          </p:nvSpPr>
          <p:spPr bwMode="auto">
            <a:xfrm>
              <a:off x="2801938" y="3487738"/>
              <a:ext cx="387350" cy="41275"/>
            </a:xfrm>
            <a:custGeom>
              <a:avLst/>
              <a:gdLst/>
              <a:ahLst/>
              <a:cxnLst>
                <a:cxn ang="0">
                  <a:pos x="256" y="5"/>
                </a:cxn>
                <a:cxn ang="0">
                  <a:pos x="213" y="12"/>
                </a:cxn>
                <a:cxn ang="0">
                  <a:pos x="173" y="14"/>
                </a:cxn>
                <a:cxn ang="0">
                  <a:pos x="124" y="22"/>
                </a:cxn>
                <a:cxn ang="0">
                  <a:pos x="86" y="21"/>
                </a:cxn>
                <a:cxn ang="0">
                  <a:pos x="41" y="27"/>
                </a:cxn>
                <a:cxn ang="0">
                  <a:pos x="0" y="27"/>
                </a:cxn>
                <a:cxn ang="0">
                  <a:pos x="39" y="20"/>
                </a:cxn>
                <a:cxn ang="0">
                  <a:pos x="82" y="17"/>
                </a:cxn>
                <a:cxn ang="0">
                  <a:pos x="127" y="12"/>
                </a:cxn>
                <a:cxn ang="0">
                  <a:pos x="174" y="6"/>
                </a:cxn>
                <a:cxn ang="0">
                  <a:pos x="220" y="2"/>
                </a:cxn>
                <a:cxn ang="0">
                  <a:pos x="256" y="5"/>
                </a:cxn>
              </a:cxnLst>
              <a:rect l="0" t="0" r="r" b="b"/>
              <a:pathLst>
                <a:path w="257" h="27">
                  <a:moveTo>
                    <a:pt x="256" y="5"/>
                  </a:moveTo>
                  <a:cubicBezTo>
                    <a:pt x="254" y="11"/>
                    <a:pt x="254" y="11"/>
                    <a:pt x="213" y="12"/>
                  </a:cubicBezTo>
                  <a:cubicBezTo>
                    <a:pt x="173" y="14"/>
                    <a:pt x="173" y="14"/>
                    <a:pt x="173" y="14"/>
                  </a:cubicBezTo>
                  <a:cubicBezTo>
                    <a:pt x="124" y="22"/>
                    <a:pt x="124" y="22"/>
                    <a:pt x="124" y="22"/>
                  </a:cubicBezTo>
                  <a:cubicBezTo>
                    <a:pt x="86" y="21"/>
                    <a:pt x="86" y="21"/>
                    <a:pt x="86" y="21"/>
                  </a:cubicBezTo>
                  <a:cubicBezTo>
                    <a:pt x="86" y="21"/>
                    <a:pt x="63" y="27"/>
                    <a:pt x="41" y="27"/>
                  </a:cubicBezTo>
                  <a:cubicBezTo>
                    <a:pt x="19" y="27"/>
                    <a:pt x="0" y="27"/>
                    <a:pt x="0" y="27"/>
                  </a:cubicBezTo>
                  <a:cubicBezTo>
                    <a:pt x="0" y="27"/>
                    <a:pt x="23" y="21"/>
                    <a:pt x="39" y="20"/>
                  </a:cubicBezTo>
                  <a:cubicBezTo>
                    <a:pt x="54" y="19"/>
                    <a:pt x="82" y="17"/>
                    <a:pt x="82" y="17"/>
                  </a:cubicBezTo>
                  <a:cubicBezTo>
                    <a:pt x="82" y="17"/>
                    <a:pt x="101" y="15"/>
                    <a:pt x="127" y="12"/>
                  </a:cubicBezTo>
                  <a:cubicBezTo>
                    <a:pt x="152" y="9"/>
                    <a:pt x="174" y="6"/>
                    <a:pt x="174" y="6"/>
                  </a:cubicBezTo>
                  <a:cubicBezTo>
                    <a:pt x="220" y="2"/>
                    <a:pt x="220" y="2"/>
                    <a:pt x="220" y="2"/>
                  </a:cubicBezTo>
                  <a:cubicBezTo>
                    <a:pt x="220" y="2"/>
                    <a:pt x="257" y="0"/>
                    <a:pt x="256"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235">
              <a:extLst>
                <a:ext uri="{FF2B5EF4-FFF2-40B4-BE49-F238E27FC236}">
                  <a16:creationId xmlns:a16="http://schemas.microsoft.com/office/drawing/2014/main" id="{AA8DFD52-D390-4023-92FD-B440C6779EDA}"/>
                </a:ext>
              </a:extLst>
            </p:cNvPr>
            <p:cNvSpPr>
              <a:spLocks/>
            </p:cNvSpPr>
            <p:nvPr/>
          </p:nvSpPr>
          <p:spPr bwMode="auto">
            <a:xfrm>
              <a:off x="2882901" y="3536951"/>
              <a:ext cx="388938" cy="38100"/>
            </a:xfrm>
            <a:custGeom>
              <a:avLst/>
              <a:gdLst/>
              <a:ahLst/>
              <a:cxnLst>
                <a:cxn ang="0">
                  <a:pos x="256" y="20"/>
                </a:cxn>
                <a:cxn ang="0">
                  <a:pos x="213" y="20"/>
                </a:cxn>
                <a:cxn ang="0">
                  <a:pos x="173" y="15"/>
                </a:cxn>
                <a:cxn ang="0">
                  <a:pos x="124" y="16"/>
                </a:cxn>
                <a:cxn ang="0">
                  <a:pos x="87" y="10"/>
                </a:cxn>
                <a:cxn ang="0">
                  <a:pos x="41" y="9"/>
                </a:cxn>
                <a:cxn ang="0">
                  <a:pos x="0" y="2"/>
                </a:cxn>
                <a:cxn ang="0">
                  <a:pos x="40" y="1"/>
                </a:cxn>
                <a:cxn ang="0">
                  <a:pos x="83" y="5"/>
                </a:cxn>
                <a:cxn ang="0">
                  <a:pos x="128" y="6"/>
                </a:cxn>
                <a:cxn ang="0">
                  <a:pos x="176" y="8"/>
                </a:cxn>
                <a:cxn ang="0">
                  <a:pos x="222" y="11"/>
                </a:cxn>
                <a:cxn ang="0">
                  <a:pos x="256" y="20"/>
                </a:cxn>
              </a:cxnLst>
              <a:rect l="0" t="0" r="r" b="b"/>
              <a:pathLst>
                <a:path w="259" h="25">
                  <a:moveTo>
                    <a:pt x="256" y="20"/>
                  </a:moveTo>
                  <a:cubicBezTo>
                    <a:pt x="254" y="25"/>
                    <a:pt x="254" y="25"/>
                    <a:pt x="213" y="20"/>
                  </a:cubicBezTo>
                  <a:cubicBezTo>
                    <a:pt x="173" y="15"/>
                    <a:pt x="173" y="15"/>
                    <a:pt x="173" y="15"/>
                  </a:cubicBezTo>
                  <a:cubicBezTo>
                    <a:pt x="124" y="16"/>
                    <a:pt x="124" y="16"/>
                    <a:pt x="124" y="16"/>
                  </a:cubicBezTo>
                  <a:cubicBezTo>
                    <a:pt x="87" y="10"/>
                    <a:pt x="87" y="10"/>
                    <a:pt x="87" y="10"/>
                  </a:cubicBezTo>
                  <a:cubicBezTo>
                    <a:pt x="87" y="10"/>
                    <a:pt x="62" y="12"/>
                    <a:pt x="41" y="9"/>
                  </a:cubicBezTo>
                  <a:cubicBezTo>
                    <a:pt x="19" y="5"/>
                    <a:pt x="0" y="2"/>
                    <a:pt x="0" y="2"/>
                  </a:cubicBezTo>
                  <a:cubicBezTo>
                    <a:pt x="0" y="2"/>
                    <a:pt x="24" y="0"/>
                    <a:pt x="40" y="1"/>
                  </a:cubicBezTo>
                  <a:cubicBezTo>
                    <a:pt x="55" y="2"/>
                    <a:pt x="83" y="5"/>
                    <a:pt x="83" y="5"/>
                  </a:cubicBezTo>
                  <a:cubicBezTo>
                    <a:pt x="83" y="5"/>
                    <a:pt x="102" y="5"/>
                    <a:pt x="128" y="6"/>
                  </a:cubicBezTo>
                  <a:cubicBezTo>
                    <a:pt x="153" y="7"/>
                    <a:pt x="176" y="8"/>
                    <a:pt x="176" y="8"/>
                  </a:cubicBezTo>
                  <a:cubicBezTo>
                    <a:pt x="222" y="11"/>
                    <a:pt x="222" y="11"/>
                    <a:pt x="222" y="11"/>
                  </a:cubicBezTo>
                  <a:cubicBezTo>
                    <a:pt x="222" y="11"/>
                    <a:pt x="259" y="15"/>
                    <a:pt x="25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236">
              <a:extLst>
                <a:ext uri="{FF2B5EF4-FFF2-40B4-BE49-F238E27FC236}">
                  <a16:creationId xmlns:a16="http://schemas.microsoft.com/office/drawing/2014/main" id="{4863CD7D-7D36-47A5-BFD6-16A68CDDD8B8}"/>
                </a:ext>
              </a:extLst>
            </p:cNvPr>
            <p:cNvSpPr>
              <a:spLocks/>
            </p:cNvSpPr>
            <p:nvPr/>
          </p:nvSpPr>
          <p:spPr bwMode="auto">
            <a:xfrm>
              <a:off x="2844801" y="3589338"/>
              <a:ext cx="293688" cy="265113"/>
            </a:xfrm>
            <a:custGeom>
              <a:avLst/>
              <a:gdLst/>
              <a:ahLst/>
              <a:cxnLst>
                <a:cxn ang="0">
                  <a:pos x="189" y="173"/>
                </a:cxn>
                <a:cxn ang="0">
                  <a:pos x="156" y="147"/>
                </a:cxn>
                <a:cxn ang="0">
                  <a:pos x="127" y="118"/>
                </a:cxn>
                <a:cxn ang="0">
                  <a:pos x="89" y="88"/>
                </a:cxn>
                <a:cxn ang="0">
                  <a:pos x="63" y="59"/>
                </a:cxn>
                <a:cxn ang="0">
                  <a:pos x="28" y="30"/>
                </a:cxn>
                <a:cxn ang="0">
                  <a:pos x="0" y="0"/>
                </a:cxn>
                <a:cxn ang="0">
                  <a:pos x="32" y="23"/>
                </a:cxn>
                <a:cxn ang="0">
                  <a:pos x="64" y="53"/>
                </a:cxn>
                <a:cxn ang="0">
                  <a:pos x="97" y="83"/>
                </a:cxn>
                <a:cxn ang="0">
                  <a:pos x="134" y="114"/>
                </a:cxn>
                <a:cxn ang="0">
                  <a:pos x="168" y="145"/>
                </a:cxn>
                <a:cxn ang="0">
                  <a:pos x="189" y="173"/>
                </a:cxn>
              </a:cxnLst>
              <a:rect l="0" t="0" r="r" b="b"/>
              <a:pathLst>
                <a:path w="195" h="176">
                  <a:moveTo>
                    <a:pt x="189" y="173"/>
                  </a:moveTo>
                  <a:cubicBezTo>
                    <a:pt x="184" y="176"/>
                    <a:pt x="184" y="176"/>
                    <a:pt x="156" y="147"/>
                  </a:cubicBezTo>
                  <a:cubicBezTo>
                    <a:pt x="127" y="118"/>
                    <a:pt x="127" y="118"/>
                    <a:pt x="127" y="118"/>
                  </a:cubicBezTo>
                  <a:cubicBezTo>
                    <a:pt x="89" y="88"/>
                    <a:pt x="89" y="88"/>
                    <a:pt x="89" y="88"/>
                  </a:cubicBezTo>
                  <a:cubicBezTo>
                    <a:pt x="63" y="59"/>
                    <a:pt x="63" y="59"/>
                    <a:pt x="63" y="59"/>
                  </a:cubicBezTo>
                  <a:cubicBezTo>
                    <a:pt x="63" y="59"/>
                    <a:pt x="43" y="46"/>
                    <a:pt x="28" y="30"/>
                  </a:cubicBezTo>
                  <a:cubicBezTo>
                    <a:pt x="13" y="13"/>
                    <a:pt x="0" y="0"/>
                    <a:pt x="0" y="0"/>
                  </a:cubicBezTo>
                  <a:cubicBezTo>
                    <a:pt x="0" y="0"/>
                    <a:pt x="21" y="13"/>
                    <a:pt x="32" y="23"/>
                  </a:cubicBezTo>
                  <a:cubicBezTo>
                    <a:pt x="43" y="34"/>
                    <a:pt x="64" y="53"/>
                    <a:pt x="64" y="53"/>
                  </a:cubicBezTo>
                  <a:cubicBezTo>
                    <a:pt x="64" y="53"/>
                    <a:pt x="78" y="66"/>
                    <a:pt x="97" y="83"/>
                  </a:cubicBezTo>
                  <a:cubicBezTo>
                    <a:pt x="117" y="99"/>
                    <a:pt x="134" y="114"/>
                    <a:pt x="134" y="114"/>
                  </a:cubicBezTo>
                  <a:cubicBezTo>
                    <a:pt x="168" y="145"/>
                    <a:pt x="168" y="145"/>
                    <a:pt x="168" y="145"/>
                  </a:cubicBezTo>
                  <a:cubicBezTo>
                    <a:pt x="168" y="145"/>
                    <a:pt x="195" y="171"/>
                    <a:pt x="189" y="1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237">
              <a:extLst>
                <a:ext uri="{FF2B5EF4-FFF2-40B4-BE49-F238E27FC236}">
                  <a16:creationId xmlns:a16="http://schemas.microsoft.com/office/drawing/2014/main" id="{20C1E609-1715-4CAB-81B4-A84C0B3E5BFF}"/>
                </a:ext>
              </a:extLst>
            </p:cNvPr>
            <p:cNvSpPr>
              <a:spLocks/>
            </p:cNvSpPr>
            <p:nvPr/>
          </p:nvSpPr>
          <p:spPr bwMode="auto">
            <a:xfrm>
              <a:off x="2670176" y="3673476"/>
              <a:ext cx="33338" cy="388938"/>
            </a:xfrm>
            <a:custGeom>
              <a:avLst/>
              <a:gdLst/>
              <a:ahLst/>
              <a:cxnLst>
                <a:cxn ang="0">
                  <a:pos x="16" y="256"/>
                </a:cxn>
                <a:cxn ang="0">
                  <a:pos x="11" y="214"/>
                </a:cxn>
                <a:cxn ang="0">
                  <a:pos x="11" y="173"/>
                </a:cxn>
                <a:cxn ang="0">
                  <a:pos x="4" y="124"/>
                </a:cxn>
                <a:cxn ang="0">
                  <a:pos x="6" y="87"/>
                </a:cxn>
                <a:cxn ang="0">
                  <a:pos x="1" y="41"/>
                </a:cxn>
                <a:cxn ang="0">
                  <a:pos x="2" y="0"/>
                </a:cxn>
                <a:cxn ang="0">
                  <a:pos x="8" y="39"/>
                </a:cxn>
                <a:cxn ang="0">
                  <a:pos x="10" y="83"/>
                </a:cxn>
                <a:cxn ang="0">
                  <a:pos x="14" y="127"/>
                </a:cxn>
                <a:cxn ang="0">
                  <a:pos x="18" y="175"/>
                </a:cxn>
                <a:cxn ang="0">
                  <a:pos x="21" y="221"/>
                </a:cxn>
                <a:cxn ang="0">
                  <a:pos x="16" y="256"/>
                </a:cxn>
              </a:cxnLst>
              <a:rect l="0" t="0" r="r" b="b"/>
              <a:pathLst>
                <a:path w="22" h="258">
                  <a:moveTo>
                    <a:pt x="16" y="256"/>
                  </a:moveTo>
                  <a:cubicBezTo>
                    <a:pt x="11" y="254"/>
                    <a:pt x="11" y="254"/>
                    <a:pt x="11" y="214"/>
                  </a:cubicBezTo>
                  <a:cubicBezTo>
                    <a:pt x="11" y="173"/>
                    <a:pt x="11" y="173"/>
                    <a:pt x="11" y="173"/>
                  </a:cubicBezTo>
                  <a:cubicBezTo>
                    <a:pt x="4" y="124"/>
                    <a:pt x="4" y="124"/>
                    <a:pt x="4" y="124"/>
                  </a:cubicBezTo>
                  <a:cubicBezTo>
                    <a:pt x="6" y="87"/>
                    <a:pt x="6" y="87"/>
                    <a:pt x="6" y="87"/>
                  </a:cubicBezTo>
                  <a:cubicBezTo>
                    <a:pt x="6" y="87"/>
                    <a:pt x="0" y="63"/>
                    <a:pt x="1" y="41"/>
                  </a:cubicBezTo>
                  <a:cubicBezTo>
                    <a:pt x="2" y="19"/>
                    <a:pt x="2" y="0"/>
                    <a:pt x="2" y="0"/>
                  </a:cubicBezTo>
                  <a:cubicBezTo>
                    <a:pt x="2" y="0"/>
                    <a:pt x="8" y="24"/>
                    <a:pt x="8" y="39"/>
                  </a:cubicBezTo>
                  <a:cubicBezTo>
                    <a:pt x="9" y="55"/>
                    <a:pt x="10" y="83"/>
                    <a:pt x="10" y="83"/>
                  </a:cubicBezTo>
                  <a:cubicBezTo>
                    <a:pt x="10" y="83"/>
                    <a:pt x="12" y="102"/>
                    <a:pt x="14" y="127"/>
                  </a:cubicBezTo>
                  <a:cubicBezTo>
                    <a:pt x="16" y="152"/>
                    <a:pt x="18" y="175"/>
                    <a:pt x="18" y="175"/>
                  </a:cubicBezTo>
                  <a:cubicBezTo>
                    <a:pt x="21" y="221"/>
                    <a:pt x="21" y="221"/>
                    <a:pt x="21" y="221"/>
                  </a:cubicBezTo>
                  <a:cubicBezTo>
                    <a:pt x="21" y="221"/>
                    <a:pt x="22" y="258"/>
                    <a:pt x="16" y="2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238">
              <a:extLst>
                <a:ext uri="{FF2B5EF4-FFF2-40B4-BE49-F238E27FC236}">
                  <a16:creationId xmlns:a16="http://schemas.microsoft.com/office/drawing/2014/main" id="{B96FFFD6-45AA-4FF7-9593-D58F429EE413}"/>
                </a:ext>
              </a:extLst>
            </p:cNvPr>
            <p:cNvSpPr>
              <a:spLocks/>
            </p:cNvSpPr>
            <p:nvPr/>
          </p:nvSpPr>
          <p:spPr bwMode="auto">
            <a:xfrm>
              <a:off x="2786063" y="3646488"/>
              <a:ext cx="200025" cy="338138"/>
            </a:xfrm>
            <a:custGeom>
              <a:avLst/>
              <a:gdLst/>
              <a:ahLst/>
              <a:cxnLst>
                <a:cxn ang="0">
                  <a:pos x="127" y="223"/>
                </a:cxn>
                <a:cxn ang="0">
                  <a:pos x="103" y="187"/>
                </a:cxn>
                <a:cxn ang="0">
                  <a:pos x="85" y="151"/>
                </a:cxn>
                <a:cxn ang="0">
                  <a:pos x="57" y="111"/>
                </a:cxn>
                <a:cxn ang="0">
                  <a:pos x="42" y="76"/>
                </a:cxn>
                <a:cxn ang="0">
                  <a:pos x="17" y="37"/>
                </a:cxn>
                <a:cxn ang="0">
                  <a:pos x="0" y="0"/>
                </a:cxn>
                <a:cxn ang="0">
                  <a:pos x="23" y="32"/>
                </a:cxn>
                <a:cxn ang="0">
                  <a:pos x="44" y="71"/>
                </a:cxn>
                <a:cxn ang="0">
                  <a:pos x="67" y="109"/>
                </a:cxn>
                <a:cxn ang="0">
                  <a:pos x="92" y="149"/>
                </a:cxn>
                <a:cxn ang="0">
                  <a:pos x="115" y="189"/>
                </a:cxn>
                <a:cxn ang="0">
                  <a:pos x="127" y="223"/>
                </a:cxn>
              </a:cxnLst>
              <a:rect l="0" t="0" r="r" b="b"/>
              <a:pathLst>
                <a:path w="133" h="224">
                  <a:moveTo>
                    <a:pt x="127" y="223"/>
                  </a:moveTo>
                  <a:cubicBezTo>
                    <a:pt x="121" y="224"/>
                    <a:pt x="121" y="224"/>
                    <a:pt x="103" y="187"/>
                  </a:cubicBezTo>
                  <a:cubicBezTo>
                    <a:pt x="85" y="151"/>
                    <a:pt x="85" y="151"/>
                    <a:pt x="85" y="151"/>
                  </a:cubicBezTo>
                  <a:cubicBezTo>
                    <a:pt x="57" y="111"/>
                    <a:pt x="57" y="111"/>
                    <a:pt x="57" y="111"/>
                  </a:cubicBezTo>
                  <a:cubicBezTo>
                    <a:pt x="42" y="76"/>
                    <a:pt x="42" y="76"/>
                    <a:pt x="42" y="76"/>
                  </a:cubicBezTo>
                  <a:cubicBezTo>
                    <a:pt x="42" y="76"/>
                    <a:pt x="26" y="57"/>
                    <a:pt x="17" y="37"/>
                  </a:cubicBezTo>
                  <a:cubicBezTo>
                    <a:pt x="8" y="17"/>
                    <a:pt x="0" y="0"/>
                    <a:pt x="0" y="0"/>
                  </a:cubicBezTo>
                  <a:cubicBezTo>
                    <a:pt x="0" y="0"/>
                    <a:pt x="15" y="19"/>
                    <a:pt x="23" y="32"/>
                  </a:cubicBezTo>
                  <a:cubicBezTo>
                    <a:pt x="30" y="46"/>
                    <a:pt x="44" y="71"/>
                    <a:pt x="44" y="71"/>
                  </a:cubicBezTo>
                  <a:cubicBezTo>
                    <a:pt x="44" y="71"/>
                    <a:pt x="54" y="87"/>
                    <a:pt x="67" y="109"/>
                  </a:cubicBezTo>
                  <a:cubicBezTo>
                    <a:pt x="80" y="130"/>
                    <a:pt x="92" y="149"/>
                    <a:pt x="92" y="149"/>
                  </a:cubicBezTo>
                  <a:cubicBezTo>
                    <a:pt x="115" y="189"/>
                    <a:pt x="115" y="189"/>
                    <a:pt x="115" y="189"/>
                  </a:cubicBezTo>
                  <a:cubicBezTo>
                    <a:pt x="115" y="189"/>
                    <a:pt x="133" y="222"/>
                    <a:pt x="127" y="2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239">
              <a:extLst>
                <a:ext uri="{FF2B5EF4-FFF2-40B4-BE49-F238E27FC236}">
                  <a16:creationId xmlns:a16="http://schemas.microsoft.com/office/drawing/2014/main" id="{E2DB14E5-4DD4-4253-B6A0-E99AF2C42C2A}"/>
                </a:ext>
              </a:extLst>
            </p:cNvPr>
            <p:cNvSpPr>
              <a:spLocks/>
            </p:cNvSpPr>
            <p:nvPr/>
          </p:nvSpPr>
          <p:spPr bwMode="auto">
            <a:xfrm>
              <a:off x="2620963" y="3586163"/>
              <a:ext cx="36513" cy="268288"/>
            </a:xfrm>
            <a:custGeom>
              <a:avLst/>
              <a:gdLst/>
              <a:ahLst/>
              <a:cxnLst>
                <a:cxn ang="0">
                  <a:pos x="6" y="177"/>
                </a:cxn>
                <a:cxn ang="0">
                  <a:pos x="5" y="148"/>
                </a:cxn>
                <a:cxn ang="0">
                  <a:pos x="10" y="120"/>
                </a:cxn>
                <a:cxn ang="0">
                  <a:pos x="8" y="86"/>
                </a:cxn>
                <a:cxn ang="0">
                  <a:pos x="14" y="60"/>
                </a:cxn>
                <a:cxn ang="0">
                  <a:pos x="14" y="29"/>
                </a:cxn>
                <a:cxn ang="0">
                  <a:pos x="21" y="0"/>
                </a:cxn>
                <a:cxn ang="0">
                  <a:pos x="23" y="27"/>
                </a:cxn>
                <a:cxn ang="0">
                  <a:pos x="20" y="57"/>
                </a:cxn>
                <a:cxn ang="0">
                  <a:pos x="19" y="88"/>
                </a:cxn>
                <a:cxn ang="0">
                  <a:pos x="18" y="120"/>
                </a:cxn>
                <a:cxn ang="0">
                  <a:pos x="15" y="152"/>
                </a:cxn>
                <a:cxn ang="0">
                  <a:pos x="6" y="177"/>
                </a:cxn>
              </a:cxnLst>
              <a:rect l="0" t="0" r="r" b="b"/>
              <a:pathLst>
                <a:path w="24" h="178">
                  <a:moveTo>
                    <a:pt x="6" y="177"/>
                  </a:moveTo>
                  <a:cubicBezTo>
                    <a:pt x="0" y="176"/>
                    <a:pt x="0" y="176"/>
                    <a:pt x="5" y="148"/>
                  </a:cubicBezTo>
                  <a:cubicBezTo>
                    <a:pt x="10" y="120"/>
                    <a:pt x="10" y="120"/>
                    <a:pt x="10" y="120"/>
                  </a:cubicBezTo>
                  <a:cubicBezTo>
                    <a:pt x="8" y="86"/>
                    <a:pt x="8" y="86"/>
                    <a:pt x="8" y="86"/>
                  </a:cubicBezTo>
                  <a:cubicBezTo>
                    <a:pt x="14" y="60"/>
                    <a:pt x="14" y="60"/>
                    <a:pt x="14" y="60"/>
                  </a:cubicBezTo>
                  <a:cubicBezTo>
                    <a:pt x="14" y="60"/>
                    <a:pt x="11" y="44"/>
                    <a:pt x="14" y="29"/>
                  </a:cubicBezTo>
                  <a:cubicBezTo>
                    <a:pt x="18" y="13"/>
                    <a:pt x="21" y="0"/>
                    <a:pt x="21" y="0"/>
                  </a:cubicBezTo>
                  <a:cubicBezTo>
                    <a:pt x="21" y="0"/>
                    <a:pt x="24" y="16"/>
                    <a:pt x="23" y="27"/>
                  </a:cubicBezTo>
                  <a:cubicBezTo>
                    <a:pt x="22" y="38"/>
                    <a:pt x="20" y="57"/>
                    <a:pt x="20" y="57"/>
                  </a:cubicBezTo>
                  <a:cubicBezTo>
                    <a:pt x="20" y="57"/>
                    <a:pt x="20" y="70"/>
                    <a:pt x="19" y="88"/>
                  </a:cubicBezTo>
                  <a:cubicBezTo>
                    <a:pt x="18" y="105"/>
                    <a:pt x="18" y="120"/>
                    <a:pt x="18" y="120"/>
                  </a:cubicBezTo>
                  <a:cubicBezTo>
                    <a:pt x="15" y="152"/>
                    <a:pt x="15" y="152"/>
                    <a:pt x="15" y="152"/>
                  </a:cubicBezTo>
                  <a:cubicBezTo>
                    <a:pt x="15" y="152"/>
                    <a:pt x="12" y="178"/>
                    <a:pt x="6"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240">
              <a:extLst>
                <a:ext uri="{FF2B5EF4-FFF2-40B4-BE49-F238E27FC236}">
                  <a16:creationId xmlns:a16="http://schemas.microsoft.com/office/drawing/2014/main" id="{CC80CBC3-B63B-4437-AD0D-A66C1DD02216}"/>
                </a:ext>
              </a:extLst>
            </p:cNvPr>
            <p:cNvSpPr>
              <a:spLocks/>
            </p:cNvSpPr>
            <p:nvPr/>
          </p:nvSpPr>
          <p:spPr bwMode="auto">
            <a:xfrm>
              <a:off x="2716213" y="3627438"/>
              <a:ext cx="60325" cy="263525"/>
            </a:xfrm>
            <a:custGeom>
              <a:avLst/>
              <a:gdLst/>
              <a:ahLst/>
              <a:cxnLst>
                <a:cxn ang="0">
                  <a:pos x="34" y="174"/>
                </a:cxn>
                <a:cxn ang="0">
                  <a:pos x="25" y="146"/>
                </a:cxn>
                <a:cxn ang="0">
                  <a:pos x="22" y="118"/>
                </a:cxn>
                <a:cxn ang="0">
                  <a:pos x="11" y="86"/>
                </a:cxn>
                <a:cxn ang="0">
                  <a:pos x="10" y="60"/>
                </a:cxn>
                <a:cxn ang="0">
                  <a:pos x="1" y="29"/>
                </a:cxn>
                <a:cxn ang="0">
                  <a:pos x="0" y="0"/>
                </a:cxn>
                <a:cxn ang="0">
                  <a:pos x="9" y="25"/>
                </a:cxn>
                <a:cxn ang="0">
                  <a:pos x="14" y="55"/>
                </a:cxn>
                <a:cxn ang="0">
                  <a:pos x="22" y="85"/>
                </a:cxn>
                <a:cxn ang="0">
                  <a:pos x="30" y="116"/>
                </a:cxn>
                <a:cxn ang="0">
                  <a:pos x="36" y="148"/>
                </a:cxn>
                <a:cxn ang="0">
                  <a:pos x="34" y="174"/>
                </a:cxn>
              </a:cxnLst>
              <a:rect l="0" t="0" r="r" b="b"/>
              <a:pathLst>
                <a:path w="40" h="174">
                  <a:moveTo>
                    <a:pt x="34" y="174"/>
                  </a:moveTo>
                  <a:cubicBezTo>
                    <a:pt x="28" y="174"/>
                    <a:pt x="28" y="174"/>
                    <a:pt x="25" y="146"/>
                  </a:cubicBezTo>
                  <a:cubicBezTo>
                    <a:pt x="22" y="118"/>
                    <a:pt x="22" y="118"/>
                    <a:pt x="22" y="118"/>
                  </a:cubicBezTo>
                  <a:cubicBezTo>
                    <a:pt x="11" y="86"/>
                    <a:pt x="11" y="86"/>
                    <a:pt x="11" y="86"/>
                  </a:cubicBezTo>
                  <a:cubicBezTo>
                    <a:pt x="10" y="60"/>
                    <a:pt x="10" y="60"/>
                    <a:pt x="10" y="60"/>
                  </a:cubicBezTo>
                  <a:cubicBezTo>
                    <a:pt x="10" y="60"/>
                    <a:pt x="2" y="45"/>
                    <a:pt x="1" y="29"/>
                  </a:cubicBezTo>
                  <a:cubicBezTo>
                    <a:pt x="0" y="14"/>
                    <a:pt x="0" y="0"/>
                    <a:pt x="0" y="0"/>
                  </a:cubicBezTo>
                  <a:cubicBezTo>
                    <a:pt x="0" y="0"/>
                    <a:pt x="8" y="15"/>
                    <a:pt x="9" y="25"/>
                  </a:cubicBezTo>
                  <a:cubicBezTo>
                    <a:pt x="11" y="36"/>
                    <a:pt x="14" y="55"/>
                    <a:pt x="14" y="55"/>
                  </a:cubicBezTo>
                  <a:cubicBezTo>
                    <a:pt x="14" y="55"/>
                    <a:pt x="18" y="68"/>
                    <a:pt x="22" y="85"/>
                  </a:cubicBezTo>
                  <a:cubicBezTo>
                    <a:pt x="26" y="102"/>
                    <a:pt x="30" y="116"/>
                    <a:pt x="30" y="116"/>
                  </a:cubicBezTo>
                  <a:cubicBezTo>
                    <a:pt x="36" y="148"/>
                    <a:pt x="36" y="148"/>
                    <a:pt x="36" y="148"/>
                  </a:cubicBezTo>
                  <a:cubicBezTo>
                    <a:pt x="36" y="148"/>
                    <a:pt x="40" y="173"/>
                    <a:pt x="34" y="1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241">
              <a:extLst>
                <a:ext uri="{FF2B5EF4-FFF2-40B4-BE49-F238E27FC236}">
                  <a16:creationId xmlns:a16="http://schemas.microsoft.com/office/drawing/2014/main" id="{70EBF6D4-1672-45F6-9415-02ECAF579E98}"/>
                </a:ext>
              </a:extLst>
            </p:cNvPr>
            <p:cNvSpPr>
              <a:spLocks/>
            </p:cNvSpPr>
            <p:nvPr/>
          </p:nvSpPr>
          <p:spPr bwMode="auto">
            <a:xfrm>
              <a:off x="2743201" y="3624263"/>
              <a:ext cx="123825" cy="242888"/>
            </a:xfrm>
            <a:custGeom>
              <a:avLst/>
              <a:gdLst/>
              <a:ahLst/>
              <a:cxnLst>
                <a:cxn ang="0">
                  <a:pos x="76" y="160"/>
                </a:cxn>
                <a:cxn ang="0">
                  <a:pos x="60" y="136"/>
                </a:cxn>
                <a:cxn ang="0">
                  <a:pos x="50" y="109"/>
                </a:cxn>
                <a:cxn ang="0">
                  <a:pos x="32" y="81"/>
                </a:cxn>
                <a:cxn ang="0">
                  <a:pos x="24" y="55"/>
                </a:cxn>
                <a:cxn ang="0">
                  <a:pos x="8" y="28"/>
                </a:cxn>
                <a:cxn ang="0">
                  <a:pos x="0" y="0"/>
                </a:cxn>
                <a:cxn ang="0">
                  <a:pos x="15" y="22"/>
                </a:cxn>
                <a:cxn ang="0">
                  <a:pos x="27" y="50"/>
                </a:cxn>
                <a:cxn ang="0">
                  <a:pos x="42" y="77"/>
                </a:cxn>
                <a:cxn ang="0">
                  <a:pos x="57" y="106"/>
                </a:cxn>
                <a:cxn ang="0">
                  <a:pos x="71" y="134"/>
                </a:cxn>
                <a:cxn ang="0">
                  <a:pos x="76" y="160"/>
                </a:cxn>
              </a:cxnLst>
              <a:rect l="0" t="0" r="r" b="b"/>
              <a:pathLst>
                <a:path w="82" h="162">
                  <a:moveTo>
                    <a:pt x="76" y="160"/>
                  </a:moveTo>
                  <a:cubicBezTo>
                    <a:pt x="70" y="162"/>
                    <a:pt x="70" y="162"/>
                    <a:pt x="60" y="136"/>
                  </a:cubicBezTo>
                  <a:cubicBezTo>
                    <a:pt x="50" y="109"/>
                    <a:pt x="50" y="109"/>
                    <a:pt x="50" y="109"/>
                  </a:cubicBezTo>
                  <a:cubicBezTo>
                    <a:pt x="32" y="81"/>
                    <a:pt x="32" y="81"/>
                    <a:pt x="32" y="81"/>
                  </a:cubicBezTo>
                  <a:cubicBezTo>
                    <a:pt x="24" y="55"/>
                    <a:pt x="24" y="55"/>
                    <a:pt x="24" y="55"/>
                  </a:cubicBezTo>
                  <a:cubicBezTo>
                    <a:pt x="24" y="55"/>
                    <a:pt x="13" y="43"/>
                    <a:pt x="8" y="28"/>
                  </a:cubicBezTo>
                  <a:cubicBezTo>
                    <a:pt x="4" y="13"/>
                    <a:pt x="0" y="0"/>
                    <a:pt x="0" y="0"/>
                  </a:cubicBezTo>
                  <a:cubicBezTo>
                    <a:pt x="0" y="0"/>
                    <a:pt x="11" y="13"/>
                    <a:pt x="15" y="22"/>
                  </a:cubicBezTo>
                  <a:cubicBezTo>
                    <a:pt x="20" y="32"/>
                    <a:pt x="27" y="50"/>
                    <a:pt x="27" y="50"/>
                  </a:cubicBezTo>
                  <a:cubicBezTo>
                    <a:pt x="27" y="50"/>
                    <a:pt x="34" y="61"/>
                    <a:pt x="42" y="77"/>
                  </a:cubicBezTo>
                  <a:cubicBezTo>
                    <a:pt x="50" y="92"/>
                    <a:pt x="57" y="106"/>
                    <a:pt x="57" y="106"/>
                  </a:cubicBezTo>
                  <a:cubicBezTo>
                    <a:pt x="71" y="134"/>
                    <a:pt x="71" y="134"/>
                    <a:pt x="71" y="134"/>
                  </a:cubicBezTo>
                  <a:cubicBezTo>
                    <a:pt x="71" y="134"/>
                    <a:pt x="82" y="158"/>
                    <a:pt x="76" y="1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242">
              <a:extLst>
                <a:ext uri="{FF2B5EF4-FFF2-40B4-BE49-F238E27FC236}">
                  <a16:creationId xmlns:a16="http://schemas.microsoft.com/office/drawing/2014/main" id="{92E1B44D-9E8D-4A4F-A3B7-760CE7711C99}"/>
                </a:ext>
              </a:extLst>
            </p:cNvPr>
            <p:cNvSpPr>
              <a:spLocks/>
            </p:cNvSpPr>
            <p:nvPr/>
          </p:nvSpPr>
          <p:spPr bwMode="auto">
            <a:xfrm>
              <a:off x="2765426" y="3578226"/>
              <a:ext cx="198438" cy="193675"/>
            </a:xfrm>
            <a:custGeom>
              <a:avLst/>
              <a:gdLst/>
              <a:ahLst/>
              <a:cxnLst>
                <a:cxn ang="0">
                  <a:pos x="127" y="124"/>
                </a:cxn>
                <a:cxn ang="0">
                  <a:pos x="103" y="106"/>
                </a:cxn>
                <a:cxn ang="0">
                  <a:pos x="85" y="85"/>
                </a:cxn>
                <a:cxn ang="0">
                  <a:pos x="58" y="65"/>
                </a:cxn>
                <a:cxn ang="0">
                  <a:pos x="42" y="43"/>
                </a:cxn>
                <a:cxn ang="0">
                  <a:pos x="18" y="23"/>
                </a:cxn>
                <a:cxn ang="0">
                  <a:pos x="0" y="0"/>
                </a:cxn>
                <a:cxn ang="0">
                  <a:pos x="22" y="15"/>
                </a:cxn>
                <a:cxn ang="0">
                  <a:pos x="43" y="37"/>
                </a:cxn>
                <a:cxn ang="0">
                  <a:pos x="66" y="57"/>
                </a:cxn>
                <a:cxn ang="0">
                  <a:pos x="90" y="79"/>
                </a:cxn>
                <a:cxn ang="0">
                  <a:pos x="113" y="101"/>
                </a:cxn>
                <a:cxn ang="0">
                  <a:pos x="127" y="124"/>
                </a:cxn>
              </a:cxnLst>
              <a:rect l="0" t="0" r="r" b="b"/>
              <a:pathLst>
                <a:path w="131" h="128">
                  <a:moveTo>
                    <a:pt x="127" y="124"/>
                  </a:moveTo>
                  <a:cubicBezTo>
                    <a:pt x="122" y="128"/>
                    <a:pt x="122" y="128"/>
                    <a:pt x="103" y="106"/>
                  </a:cubicBezTo>
                  <a:cubicBezTo>
                    <a:pt x="85" y="85"/>
                    <a:pt x="85" y="85"/>
                    <a:pt x="85" y="85"/>
                  </a:cubicBezTo>
                  <a:cubicBezTo>
                    <a:pt x="58" y="65"/>
                    <a:pt x="58" y="65"/>
                    <a:pt x="58" y="65"/>
                  </a:cubicBezTo>
                  <a:cubicBezTo>
                    <a:pt x="42" y="43"/>
                    <a:pt x="42" y="43"/>
                    <a:pt x="42" y="43"/>
                  </a:cubicBezTo>
                  <a:cubicBezTo>
                    <a:pt x="42" y="43"/>
                    <a:pt x="27" y="36"/>
                    <a:pt x="18" y="23"/>
                  </a:cubicBezTo>
                  <a:cubicBezTo>
                    <a:pt x="8" y="11"/>
                    <a:pt x="0" y="0"/>
                    <a:pt x="0" y="0"/>
                  </a:cubicBezTo>
                  <a:cubicBezTo>
                    <a:pt x="0" y="0"/>
                    <a:pt x="15" y="7"/>
                    <a:pt x="22" y="15"/>
                  </a:cubicBezTo>
                  <a:cubicBezTo>
                    <a:pt x="30" y="23"/>
                    <a:pt x="43" y="37"/>
                    <a:pt x="43" y="37"/>
                  </a:cubicBezTo>
                  <a:cubicBezTo>
                    <a:pt x="43" y="37"/>
                    <a:pt x="53" y="45"/>
                    <a:pt x="66" y="57"/>
                  </a:cubicBezTo>
                  <a:cubicBezTo>
                    <a:pt x="79" y="69"/>
                    <a:pt x="90" y="79"/>
                    <a:pt x="90" y="79"/>
                  </a:cubicBezTo>
                  <a:cubicBezTo>
                    <a:pt x="113" y="101"/>
                    <a:pt x="113" y="101"/>
                    <a:pt x="113" y="101"/>
                  </a:cubicBezTo>
                  <a:cubicBezTo>
                    <a:pt x="113" y="101"/>
                    <a:pt x="131" y="120"/>
                    <a:pt x="127" y="1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243">
              <a:extLst>
                <a:ext uri="{FF2B5EF4-FFF2-40B4-BE49-F238E27FC236}">
                  <a16:creationId xmlns:a16="http://schemas.microsoft.com/office/drawing/2014/main" id="{C9D9B3BF-CB5F-4392-A0F2-D584B85B2A8A}"/>
                </a:ext>
              </a:extLst>
            </p:cNvPr>
            <p:cNvSpPr>
              <a:spLocks/>
            </p:cNvSpPr>
            <p:nvPr/>
          </p:nvSpPr>
          <p:spPr bwMode="auto">
            <a:xfrm>
              <a:off x="2814638" y="3541713"/>
              <a:ext cx="247650" cy="117475"/>
            </a:xfrm>
            <a:custGeom>
              <a:avLst/>
              <a:gdLst/>
              <a:ahLst/>
              <a:cxnLst>
                <a:cxn ang="0">
                  <a:pos x="161" y="73"/>
                </a:cxn>
                <a:cxn ang="0">
                  <a:pos x="133" y="64"/>
                </a:cxn>
                <a:cxn ang="0">
                  <a:pos x="108" y="50"/>
                </a:cxn>
                <a:cxn ang="0">
                  <a:pos x="76" y="41"/>
                </a:cxn>
                <a:cxn ang="0">
                  <a:pos x="54" y="26"/>
                </a:cxn>
                <a:cxn ang="0">
                  <a:pos x="24" y="15"/>
                </a:cxn>
                <a:cxn ang="0">
                  <a:pos x="0" y="0"/>
                </a:cxn>
                <a:cxn ang="0">
                  <a:pos x="26" y="7"/>
                </a:cxn>
                <a:cxn ang="0">
                  <a:pos x="53" y="20"/>
                </a:cxn>
                <a:cxn ang="0">
                  <a:pos x="81" y="31"/>
                </a:cxn>
                <a:cxn ang="0">
                  <a:pos x="111" y="43"/>
                </a:cxn>
                <a:cxn ang="0">
                  <a:pos x="141" y="56"/>
                </a:cxn>
                <a:cxn ang="0">
                  <a:pos x="161" y="73"/>
                </a:cxn>
              </a:cxnLst>
              <a:rect l="0" t="0" r="r" b="b"/>
              <a:pathLst>
                <a:path w="164" h="78">
                  <a:moveTo>
                    <a:pt x="161" y="73"/>
                  </a:moveTo>
                  <a:cubicBezTo>
                    <a:pt x="158" y="78"/>
                    <a:pt x="158" y="78"/>
                    <a:pt x="133" y="64"/>
                  </a:cubicBezTo>
                  <a:cubicBezTo>
                    <a:pt x="108" y="50"/>
                    <a:pt x="108" y="50"/>
                    <a:pt x="108" y="50"/>
                  </a:cubicBezTo>
                  <a:cubicBezTo>
                    <a:pt x="76" y="41"/>
                    <a:pt x="76" y="41"/>
                    <a:pt x="76" y="41"/>
                  </a:cubicBezTo>
                  <a:cubicBezTo>
                    <a:pt x="54" y="26"/>
                    <a:pt x="54" y="26"/>
                    <a:pt x="54" y="26"/>
                  </a:cubicBezTo>
                  <a:cubicBezTo>
                    <a:pt x="54" y="26"/>
                    <a:pt x="37" y="24"/>
                    <a:pt x="24" y="15"/>
                  </a:cubicBezTo>
                  <a:cubicBezTo>
                    <a:pt x="11" y="7"/>
                    <a:pt x="0" y="0"/>
                    <a:pt x="0" y="0"/>
                  </a:cubicBezTo>
                  <a:cubicBezTo>
                    <a:pt x="0" y="0"/>
                    <a:pt x="16" y="2"/>
                    <a:pt x="26" y="7"/>
                  </a:cubicBezTo>
                  <a:cubicBezTo>
                    <a:pt x="35" y="11"/>
                    <a:pt x="53" y="20"/>
                    <a:pt x="53" y="20"/>
                  </a:cubicBezTo>
                  <a:cubicBezTo>
                    <a:pt x="53" y="20"/>
                    <a:pt x="65" y="25"/>
                    <a:pt x="81" y="31"/>
                  </a:cubicBezTo>
                  <a:cubicBezTo>
                    <a:pt x="97" y="37"/>
                    <a:pt x="111" y="43"/>
                    <a:pt x="111" y="43"/>
                  </a:cubicBezTo>
                  <a:cubicBezTo>
                    <a:pt x="141" y="56"/>
                    <a:pt x="141" y="56"/>
                    <a:pt x="141" y="56"/>
                  </a:cubicBezTo>
                  <a:cubicBezTo>
                    <a:pt x="141" y="56"/>
                    <a:pt x="164" y="67"/>
                    <a:pt x="161" y="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244">
              <a:extLst>
                <a:ext uri="{FF2B5EF4-FFF2-40B4-BE49-F238E27FC236}">
                  <a16:creationId xmlns:a16="http://schemas.microsoft.com/office/drawing/2014/main" id="{5AAA9020-0923-4D3E-87B6-FD0B8FB8A8E0}"/>
                </a:ext>
              </a:extLst>
            </p:cNvPr>
            <p:cNvSpPr>
              <a:spLocks/>
            </p:cNvSpPr>
            <p:nvPr/>
          </p:nvSpPr>
          <p:spPr bwMode="auto">
            <a:xfrm>
              <a:off x="2784476" y="3538538"/>
              <a:ext cx="263525" cy="69850"/>
            </a:xfrm>
            <a:custGeom>
              <a:avLst/>
              <a:gdLst/>
              <a:ahLst/>
              <a:cxnLst>
                <a:cxn ang="0">
                  <a:pos x="173" y="40"/>
                </a:cxn>
                <a:cxn ang="0">
                  <a:pos x="144" y="37"/>
                </a:cxn>
                <a:cxn ang="0">
                  <a:pos x="117" y="29"/>
                </a:cxn>
                <a:cxn ang="0">
                  <a:pos x="84" y="26"/>
                </a:cxn>
                <a:cxn ang="0">
                  <a:pos x="59" y="16"/>
                </a:cxn>
                <a:cxn ang="0">
                  <a:pos x="28" y="11"/>
                </a:cxn>
                <a:cxn ang="0">
                  <a:pos x="0" y="1"/>
                </a:cxn>
                <a:cxn ang="0">
                  <a:pos x="27" y="2"/>
                </a:cxn>
                <a:cxn ang="0">
                  <a:pos x="57" y="10"/>
                </a:cxn>
                <a:cxn ang="0">
                  <a:pos x="87" y="15"/>
                </a:cxn>
                <a:cxn ang="0">
                  <a:pos x="119" y="21"/>
                </a:cxn>
                <a:cxn ang="0">
                  <a:pos x="150" y="28"/>
                </a:cxn>
                <a:cxn ang="0">
                  <a:pos x="173" y="40"/>
                </a:cxn>
              </a:cxnLst>
              <a:rect l="0" t="0" r="r" b="b"/>
              <a:pathLst>
                <a:path w="175" h="46">
                  <a:moveTo>
                    <a:pt x="173" y="40"/>
                  </a:moveTo>
                  <a:cubicBezTo>
                    <a:pt x="171" y="46"/>
                    <a:pt x="171" y="46"/>
                    <a:pt x="144" y="37"/>
                  </a:cubicBezTo>
                  <a:cubicBezTo>
                    <a:pt x="117" y="29"/>
                    <a:pt x="117" y="29"/>
                    <a:pt x="117" y="29"/>
                  </a:cubicBezTo>
                  <a:cubicBezTo>
                    <a:pt x="84" y="26"/>
                    <a:pt x="84" y="26"/>
                    <a:pt x="84" y="26"/>
                  </a:cubicBezTo>
                  <a:cubicBezTo>
                    <a:pt x="59" y="16"/>
                    <a:pt x="59" y="16"/>
                    <a:pt x="59" y="16"/>
                  </a:cubicBezTo>
                  <a:cubicBezTo>
                    <a:pt x="59" y="16"/>
                    <a:pt x="42" y="17"/>
                    <a:pt x="28" y="11"/>
                  </a:cubicBezTo>
                  <a:cubicBezTo>
                    <a:pt x="13" y="6"/>
                    <a:pt x="0" y="1"/>
                    <a:pt x="0" y="1"/>
                  </a:cubicBezTo>
                  <a:cubicBezTo>
                    <a:pt x="0" y="1"/>
                    <a:pt x="17" y="0"/>
                    <a:pt x="27" y="2"/>
                  </a:cubicBezTo>
                  <a:cubicBezTo>
                    <a:pt x="38" y="5"/>
                    <a:pt x="57" y="10"/>
                    <a:pt x="57" y="10"/>
                  </a:cubicBezTo>
                  <a:cubicBezTo>
                    <a:pt x="57" y="10"/>
                    <a:pt x="69" y="12"/>
                    <a:pt x="87" y="15"/>
                  </a:cubicBezTo>
                  <a:cubicBezTo>
                    <a:pt x="104" y="18"/>
                    <a:pt x="119" y="21"/>
                    <a:pt x="119" y="21"/>
                  </a:cubicBezTo>
                  <a:cubicBezTo>
                    <a:pt x="150" y="28"/>
                    <a:pt x="150" y="28"/>
                    <a:pt x="150" y="28"/>
                  </a:cubicBezTo>
                  <a:cubicBezTo>
                    <a:pt x="150" y="28"/>
                    <a:pt x="175" y="34"/>
                    <a:pt x="173"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245">
              <a:extLst>
                <a:ext uri="{FF2B5EF4-FFF2-40B4-BE49-F238E27FC236}">
                  <a16:creationId xmlns:a16="http://schemas.microsoft.com/office/drawing/2014/main" id="{45352460-A350-4EA1-B123-5DFBE29F20BF}"/>
                </a:ext>
              </a:extLst>
            </p:cNvPr>
            <p:cNvSpPr>
              <a:spLocks/>
            </p:cNvSpPr>
            <p:nvPr/>
          </p:nvSpPr>
          <p:spPr bwMode="auto">
            <a:xfrm>
              <a:off x="2786063" y="3436938"/>
              <a:ext cx="257175" cy="80963"/>
            </a:xfrm>
            <a:custGeom>
              <a:avLst/>
              <a:gdLst/>
              <a:ahLst/>
              <a:cxnLst>
                <a:cxn ang="0">
                  <a:pos x="170" y="7"/>
                </a:cxn>
                <a:cxn ang="0">
                  <a:pos x="143" y="18"/>
                </a:cxn>
                <a:cxn ang="0">
                  <a:pos x="116" y="23"/>
                </a:cxn>
                <a:cxn ang="0">
                  <a:pos x="85" y="36"/>
                </a:cxn>
                <a:cxn ang="0">
                  <a:pos x="58" y="40"/>
                </a:cxn>
                <a:cxn ang="0">
                  <a:pos x="29" y="50"/>
                </a:cxn>
                <a:cxn ang="0">
                  <a:pos x="0" y="54"/>
                </a:cxn>
                <a:cxn ang="0">
                  <a:pos x="24" y="43"/>
                </a:cxn>
                <a:cxn ang="0">
                  <a:pos x="53" y="35"/>
                </a:cxn>
                <a:cxn ang="0">
                  <a:pos x="82" y="26"/>
                </a:cxn>
                <a:cxn ang="0">
                  <a:pos x="113" y="15"/>
                </a:cxn>
                <a:cxn ang="0">
                  <a:pos x="144" y="7"/>
                </a:cxn>
                <a:cxn ang="0">
                  <a:pos x="170" y="7"/>
                </a:cxn>
              </a:cxnLst>
              <a:rect l="0" t="0" r="r" b="b"/>
              <a:pathLst>
                <a:path w="171" h="54">
                  <a:moveTo>
                    <a:pt x="170" y="7"/>
                  </a:moveTo>
                  <a:cubicBezTo>
                    <a:pt x="171" y="13"/>
                    <a:pt x="171" y="13"/>
                    <a:pt x="143" y="18"/>
                  </a:cubicBezTo>
                  <a:cubicBezTo>
                    <a:pt x="116" y="23"/>
                    <a:pt x="116" y="23"/>
                    <a:pt x="116" y="23"/>
                  </a:cubicBezTo>
                  <a:cubicBezTo>
                    <a:pt x="85" y="36"/>
                    <a:pt x="85" y="36"/>
                    <a:pt x="85" y="36"/>
                  </a:cubicBezTo>
                  <a:cubicBezTo>
                    <a:pt x="58" y="40"/>
                    <a:pt x="58" y="40"/>
                    <a:pt x="58" y="40"/>
                  </a:cubicBezTo>
                  <a:cubicBezTo>
                    <a:pt x="58" y="40"/>
                    <a:pt x="44" y="48"/>
                    <a:pt x="29" y="50"/>
                  </a:cubicBezTo>
                  <a:cubicBezTo>
                    <a:pt x="13" y="52"/>
                    <a:pt x="0" y="54"/>
                    <a:pt x="0" y="54"/>
                  </a:cubicBezTo>
                  <a:cubicBezTo>
                    <a:pt x="0" y="54"/>
                    <a:pt x="14" y="45"/>
                    <a:pt x="24" y="43"/>
                  </a:cubicBezTo>
                  <a:cubicBezTo>
                    <a:pt x="35" y="40"/>
                    <a:pt x="53" y="35"/>
                    <a:pt x="53" y="35"/>
                  </a:cubicBezTo>
                  <a:cubicBezTo>
                    <a:pt x="53" y="35"/>
                    <a:pt x="66" y="31"/>
                    <a:pt x="82" y="26"/>
                  </a:cubicBezTo>
                  <a:cubicBezTo>
                    <a:pt x="99" y="20"/>
                    <a:pt x="113" y="15"/>
                    <a:pt x="113" y="15"/>
                  </a:cubicBezTo>
                  <a:cubicBezTo>
                    <a:pt x="144" y="7"/>
                    <a:pt x="144" y="7"/>
                    <a:pt x="144" y="7"/>
                  </a:cubicBezTo>
                  <a:cubicBezTo>
                    <a:pt x="144" y="7"/>
                    <a:pt x="169" y="0"/>
                    <a:pt x="17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246">
              <a:extLst>
                <a:ext uri="{FF2B5EF4-FFF2-40B4-BE49-F238E27FC236}">
                  <a16:creationId xmlns:a16="http://schemas.microsoft.com/office/drawing/2014/main" id="{3469E9EB-6C36-4A7F-B711-DDBFC5555C12}"/>
                </a:ext>
              </a:extLst>
            </p:cNvPr>
            <p:cNvSpPr>
              <a:spLocks/>
            </p:cNvSpPr>
            <p:nvPr/>
          </p:nvSpPr>
          <p:spPr bwMode="auto">
            <a:xfrm>
              <a:off x="2763838" y="3340101"/>
              <a:ext cx="249238" cy="104775"/>
            </a:xfrm>
            <a:custGeom>
              <a:avLst/>
              <a:gdLst/>
              <a:ahLst/>
              <a:cxnLst>
                <a:cxn ang="0">
                  <a:pos x="165" y="6"/>
                </a:cxn>
                <a:cxn ang="0">
                  <a:pos x="139" y="20"/>
                </a:cxn>
                <a:cxn ang="0">
                  <a:pos x="112" y="28"/>
                </a:cxn>
                <a:cxn ang="0">
                  <a:pos x="83" y="44"/>
                </a:cxn>
                <a:cxn ang="0">
                  <a:pos x="56" y="50"/>
                </a:cxn>
                <a:cxn ang="0">
                  <a:pos x="28" y="63"/>
                </a:cxn>
                <a:cxn ang="0">
                  <a:pos x="0" y="70"/>
                </a:cxn>
                <a:cxn ang="0">
                  <a:pos x="23" y="56"/>
                </a:cxn>
                <a:cxn ang="0">
                  <a:pos x="51" y="46"/>
                </a:cxn>
                <a:cxn ang="0">
                  <a:pos x="79" y="33"/>
                </a:cxn>
                <a:cxn ang="0">
                  <a:pos x="109" y="20"/>
                </a:cxn>
                <a:cxn ang="0">
                  <a:pos x="139" y="8"/>
                </a:cxn>
                <a:cxn ang="0">
                  <a:pos x="165" y="6"/>
                </a:cxn>
              </a:cxnLst>
              <a:rect l="0" t="0" r="r" b="b"/>
              <a:pathLst>
                <a:path w="166" h="70">
                  <a:moveTo>
                    <a:pt x="165" y="6"/>
                  </a:moveTo>
                  <a:cubicBezTo>
                    <a:pt x="166" y="11"/>
                    <a:pt x="166" y="11"/>
                    <a:pt x="139" y="20"/>
                  </a:cubicBezTo>
                  <a:cubicBezTo>
                    <a:pt x="112" y="28"/>
                    <a:pt x="112" y="28"/>
                    <a:pt x="112" y="28"/>
                  </a:cubicBezTo>
                  <a:cubicBezTo>
                    <a:pt x="83" y="44"/>
                    <a:pt x="83" y="44"/>
                    <a:pt x="83" y="44"/>
                  </a:cubicBezTo>
                  <a:cubicBezTo>
                    <a:pt x="56" y="50"/>
                    <a:pt x="56" y="50"/>
                    <a:pt x="56" y="50"/>
                  </a:cubicBezTo>
                  <a:cubicBezTo>
                    <a:pt x="56" y="50"/>
                    <a:pt x="44" y="60"/>
                    <a:pt x="28" y="63"/>
                  </a:cubicBezTo>
                  <a:cubicBezTo>
                    <a:pt x="13" y="67"/>
                    <a:pt x="0" y="70"/>
                    <a:pt x="0" y="70"/>
                  </a:cubicBezTo>
                  <a:cubicBezTo>
                    <a:pt x="0" y="70"/>
                    <a:pt x="13" y="60"/>
                    <a:pt x="23" y="56"/>
                  </a:cubicBezTo>
                  <a:cubicBezTo>
                    <a:pt x="33" y="52"/>
                    <a:pt x="51" y="46"/>
                    <a:pt x="51" y="46"/>
                  </a:cubicBezTo>
                  <a:cubicBezTo>
                    <a:pt x="51" y="46"/>
                    <a:pt x="63" y="41"/>
                    <a:pt x="79" y="33"/>
                  </a:cubicBezTo>
                  <a:cubicBezTo>
                    <a:pt x="95" y="26"/>
                    <a:pt x="109" y="20"/>
                    <a:pt x="109" y="20"/>
                  </a:cubicBezTo>
                  <a:cubicBezTo>
                    <a:pt x="139" y="8"/>
                    <a:pt x="139" y="8"/>
                    <a:pt x="139" y="8"/>
                  </a:cubicBezTo>
                  <a:cubicBezTo>
                    <a:pt x="139" y="8"/>
                    <a:pt x="163" y="0"/>
                    <a:pt x="16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247">
              <a:extLst>
                <a:ext uri="{FF2B5EF4-FFF2-40B4-BE49-F238E27FC236}">
                  <a16:creationId xmlns:a16="http://schemas.microsoft.com/office/drawing/2014/main" id="{D96B72C6-8FB0-4C1F-B223-B7FCDF51F5E5}"/>
                </a:ext>
              </a:extLst>
            </p:cNvPr>
            <p:cNvSpPr>
              <a:spLocks/>
            </p:cNvSpPr>
            <p:nvPr/>
          </p:nvSpPr>
          <p:spPr bwMode="auto">
            <a:xfrm>
              <a:off x="2759076" y="3227388"/>
              <a:ext cx="157163" cy="225425"/>
            </a:xfrm>
            <a:custGeom>
              <a:avLst/>
              <a:gdLst/>
              <a:ahLst/>
              <a:cxnLst>
                <a:cxn ang="0">
                  <a:pos x="101" y="4"/>
                </a:cxn>
                <a:cxn ang="0">
                  <a:pos x="87" y="30"/>
                </a:cxn>
                <a:cxn ang="0">
                  <a:pos x="69" y="52"/>
                </a:cxn>
                <a:cxn ang="0">
                  <a:pos x="54" y="82"/>
                </a:cxn>
                <a:cxn ang="0">
                  <a:pos x="36" y="102"/>
                </a:cxn>
                <a:cxn ang="0">
                  <a:pos x="20" y="129"/>
                </a:cxn>
                <a:cxn ang="0">
                  <a:pos x="0" y="150"/>
                </a:cxn>
                <a:cxn ang="0">
                  <a:pos x="12" y="126"/>
                </a:cxn>
                <a:cxn ang="0">
                  <a:pos x="30" y="102"/>
                </a:cxn>
                <a:cxn ang="0">
                  <a:pos x="45" y="76"/>
                </a:cxn>
                <a:cxn ang="0">
                  <a:pos x="63" y="48"/>
                </a:cxn>
                <a:cxn ang="0">
                  <a:pos x="81" y="21"/>
                </a:cxn>
                <a:cxn ang="0">
                  <a:pos x="101" y="4"/>
                </a:cxn>
              </a:cxnLst>
              <a:rect l="0" t="0" r="r" b="b"/>
              <a:pathLst>
                <a:path w="105" h="150">
                  <a:moveTo>
                    <a:pt x="101" y="4"/>
                  </a:moveTo>
                  <a:cubicBezTo>
                    <a:pt x="105" y="8"/>
                    <a:pt x="105" y="8"/>
                    <a:pt x="87" y="30"/>
                  </a:cubicBezTo>
                  <a:cubicBezTo>
                    <a:pt x="69" y="52"/>
                    <a:pt x="69" y="52"/>
                    <a:pt x="69" y="52"/>
                  </a:cubicBezTo>
                  <a:cubicBezTo>
                    <a:pt x="54" y="82"/>
                    <a:pt x="54" y="82"/>
                    <a:pt x="54" y="82"/>
                  </a:cubicBezTo>
                  <a:cubicBezTo>
                    <a:pt x="36" y="102"/>
                    <a:pt x="36" y="102"/>
                    <a:pt x="36" y="102"/>
                  </a:cubicBezTo>
                  <a:cubicBezTo>
                    <a:pt x="36" y="102"/>
                    <a:pt x="31" y="117"/>
                    <a:pt x="20" y="129"/>
                  </a:cubicBezTo>
                  <a:cubicBezTo>
                    <a:pt x="10" y="141"/>
                    <a:pt x="0" y="150"/>
                    <a:pt x="0" y="150"/>
                  </a:cubicBezTo>
                  <a:cubicBezTo>
                    <a:pt x="0" y="150"/>
                    <a:pt x="5" y="135"/>
                    <a:pt x="12" y="126"/>
                  </a:cubicBezTo>
                  <a:cubicBezTo>
                    <a:pt x="18" y="117"/>
                    <a:pt x="30" y="102"/>
                    <a:pt x="30" y="102"/>
                  </a:cubicBezTo>
                  <a:cubicBezTo>
                    <a:pt x="30" y="102"/>
                    <a:pt x="36" y="90"/>
                    <a:pt x="45" y="76"/>
                  </a:cubicBezTo>
                  <a:cubicBezTo>
                    <a:pt x="55" y="61"/>
                    <a:pt x="63" y="48"/>
                    <a:pt x="63" y="48"/>
                  </a:cubicBezTo>
                  <a:cubicBezTo>
                    <a:pt x="81" y="21"/>
                    <a:pt x="81" y="21"/>
                    <a:pt x="81" y="21"/>
                  </a:cubicBezTo>
                  <a:cubicBezTo>
                    <a:pt x="81" y="21"/>
                    <a:pt x="96" y="0"/>
                    <a:pt x="101"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248">
              <a:extLst>
                <a:ext uri="{FF2B5EF4-FFF2-40B4-BE49-F238E27FC236}">
                  <a16:creationId xmlns:a16="http://schemas.microsoft.com/office/drawing/2014/main" id="{9F3DCDE6-F5C0-4E6E-8AB0-BCCD63921936}"/>
                </a:ext>
              </a:extLst>
            </p:cNvPr>
            <p:cNvSpPr>
              <a:spLocks/>
            </p:cNvSpPr>
            <p:nvPr/>
          </p:nvSpPr>
          <p:spPr bwMode="auto">
            <a:xfrm>
              <a:off x="2730501" y="3173413"/>
              <a:ext cx="76200" cy="260350"/>
            </a:xfrm>
            <a:custGeom>
              <a:avLst/>
              <a:gdLst/>
              <a:ahLst/>
              <a:cxnLst>
                <a:cxn ang="0">
                  <a:pos x="45" y="2"/>
                </a:cxn>
                <a:cxn ang="0">
                  <a:pos x="41" y="31"/>
                </a:cxn>
                <a:cxn ang="0">
                  <a:pos x="32" y="57"/>
                </a:cxn>
                <a:cxn ang="0">
                  <a:pos x="28" y="90"/>
                </a:cxn>
                <a:cxn ang="0">
                  <a:pos x="17" y="115"/>
                </a:cxn>
                <a:cxn ang="0">
                  <a:pos x="12" y="146"/>
                </a:cxn>
                <a:cxn ang="0">
                  <a:pos x="1" y="173"/>
                </a:cxn>
                <a:cxn ang="0">
                  <a:pos x="3" y="146"/>
                </a:cxn>
                <a:cxn ang="0">
                  <a:pos x="12" y="117"/>
                </a:cxn>
                <a:cxn ang="0">
                  <a:pos x="18" y="87"/>
                </a:cxn>
                <a:cxn ang="0">
                  <a:pos x="24" y="55"/>
                </a:cxn>
                <a:cxn ang="0">
                  <a:pos x="32" y="24"/>
                </a:cxn>
                <a:cxn ang="0">
                  <a:pos x="45" y="2"/>
                </a:cxn>
              </a:cxnLst>
              <a:rect l="0" t="0" r="r" b="b"/>
              <a:pathLst>
                <a:path w="51" h="173">
                  <a:moveTo>
                    <a:pt x="45" y="2"/>
                  </a:moveTo>
                  <a:cubicBezTo>
                    <a:pt x="51" y="4"/>
                    <a:pt x="51" y="4"/>
                    <a:pt x="41" y="31"/>
                  </a:cubicBezTo>
                  <a:cubicBezTo>
                    <a:pt x="32" y="57"/>
                    <a:pt x="32" y="57"/>
                    <a:pt x="32" y="57"/>
                  </a:cubicBezTo>
                  <a:cubicBezTo>
                    <a:pt x="28" y="90"/>
                    <a:pt x="28" y="90"/>
                    <a:pt x="28" y="90"/>
                  </a:cubicBezTo>
                  <a:cubicBezTo>
                    <a:pt x="17" y="115"/>
                    <a:pt x="17" y="115"/>
                    <a:pt x="17" y="115"/>
                  </a:cubicBezTo>
                  <a:cubicBezTo>
                    <a:pt x="17" y="115"/>
                    <a:pt x="18" y="132"/>
                    <a:pt x="12" y="146"/>
                  </a:cubicBezTo>
                  <a:cubicBezTo>
                    <a:pt x="6" y="161"/>
                    <a:pt x="1" y="173"/>
                    <a:pt x="1" y="173"/>
                  </a:cubicBezTo>
                  <a:cubicBezTo>
                    <a:pt x="1" y="173"/>
                    <a:pt x="0" y="157"/>
                    <a:pt x="3" y="146"/>
                  </a:cubicBezTo>
                  <a:cubicBezTo>
                    <a:pt x="6" y="136"/>
                    <a:pt x="12" y="117"/>
                    <a:pt x="12" y="117"/>
                  </a:cubicBezTo>
                  <a:cubicBezTo>
                    <a:pt x="12" y="117"/>
                    <a:pt x="14" y="104"/>
                    <a:pt x="18" y="87"/>
                  </a:cubicBezTo>
                  <a:cubicBezTo>
                    <a:pt x="21" y="70"/>
                    <a:pt x="24" y="55"/>
                    <a:pt x="24" y="55"/>
                  </a:cubicBezTo>
                  <a:cubicBezTo>
                    <a:pt x="32" y="24"/>
                    <a:pt x="32" y="24"/>
                    <a:pt x="32" y="24"/>
                  </a:cubicBezTo>
                  <a:cubicBezTo>
                    <a:pt x="32" y="24"/>
                    <a:pt x="39" y="0"/>
                    <a:pt x="45"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249">
              <a:extLst>
                <a:ext uri="{FF2B5EF4-FFF2-40B4-BE49-F238E27FC236}">
                  <a16:creationId xmlns:a16="http://schemas.microsoft.com/office/drawing/2014/main" id="{6DA9A9AC-5DB4-48E6-95C4-4ACCBFD0E1C5}"/>
                </a:ext>
              </a:extLst>
            </p:cNvPr>
            <p:cNvSpPr>
              <a:spLocks/>
            </p:cNvSpPr>
            <p:nvPr/>
          </p:nvSpPr>
          <p:spPr bwMode="auto">
            <a:xfrm>
              <a:off x="2643188" y="3128963"/>
              <a:ext cx="39688" cy="265113"/>
            </a:xfrm>
            <a:custGeom>
              <a:avLst/>
              <a:gdLst/>
              <a:ahLst/>
              <a:cxnLst>
                <a:cxn ang="0">
                  <a:pos x="7" y="0"/>
                </a:cxn>
                <a:cxn ang="0">
                  <a:pos x="13" y="29"/>
                </a:cxn>
                <a:cxn ang="0">
                  <a:pos x="13" y="57"/>
                </a:cxn>
                <a:cxn ang="0">
                  <a:pos x="21" y="89"/>
                </a:cxn>
                <a:cxn ang="0">
                  <a:pos x="20" y="116"/>
                </a:cxn>
                <a:cxn ang="0">
                  <a:pos x="25" y="147"/>
                </a:cxn>
                <a:cxn ang="0">
                  <a:pos x="24" y="176"/>
                </a:cxn>
                <a:cxn ang="0">
                  <a:pos x="17" y="150"/>
                </a:cxn>
                <a:cxn ang="0">
                  <a:pos x="15" y="120"/>
                </a:cxn>
                <a:cxn ang="0">
                  <a:pos x="10" y="90"/>
                </a:cxn>
                <a:cxn ang="0">
                  <a:pos x="5" y="58"/>
                </a:cxn>
                <a:cxn ang="0">
                  <a:pos x="2" y="26"/>
                </a:cxn>
                <a:cxn ang="0">
                  <a:pos x="7" y="0"/>
                </a:cxn>
              </a:cxnLst>
              <a:rect l="0" t="0" r="r" b="b"/>
              <a:pathLst>
                <a:path w="26" h="176">
                  <a:moveTo>
                    <a:pt x="7" y="0"/>
                  </a:moveTo>
                  <a:cubicBezTo>
                    <a:pt x="13" y="0"/>
                    <a:pt x="13" y="0"/>
                    <a:pt x="13" y="29"/>
                  </a:cubicBezTo>
                  <a:cubicBezTo>
                    <a:pt x="13" y="57"/>
                    <a:pt x="13" y="57"/>
                    <a:pt x="13" y="57"/>
                  </a:cubicBezTo>
                  <a:cubicBezTo>
                    <a:pt x="21" y="89"/>
                    <a:pt x="21" y="89"/>
                    <a:pt x="21" y="89"/>
                  </a:cubicBezTo>
                  <a:cubicBezTo>
                    <a:pt x="20" y="116"/>
                    <a:pt x="20" y="116"/>
                    <a:pt x="20" y="116"/>
                  </a:cubicBezTo>
                  <a:cubicBezTo>
                    <a:pt x="20" y="116"/>
                    <a:pt x="26" y="131"/>
                    <a:pt x="25" y="147"/>
                  </a:cubicBezTo>
                  <a:cubicBezTo>
                    <a:pt x="24" y="163"/>
                    <a:pt x="24" y="176"/>
                    <a:pt x="24" y="176"/>
                  </a:cubicBezTo>
                  <a:cubicBezTo>
                    <a:pt x="24" y="176"/>
                    <a:pt x="17" y="161"/>
                    <a:pt x="17" y="150"/>
                  </a:cubicBezTo>
                  <a:cubicBezTo>
                    <a:pt x="16" y="140"/>
                    <a:pt x="15" y="120"/>
                    <a:pt x="15" y="120"/>
                  </a:cubicBezTo>
                  <a:cubicBezTo>
                    <a:pt x="15" y="120"/>
                    <a:pt x="13" y="107"/>
                    <a:pt x="10" y="90"/>
                  </a:cubicBezTo>
                  <a:cubicBezTo>
                    <a:pt x="8" y="73"/>
                    <a:pt x="5" y="58"/>
                    <a:pt x="5" y="58"/>
                  </a:cubicBezTo>
                  <a:cubicBezTo>
                    <a:pt x="2" y="26"/>
                    <a:pt x="2" y="26"/>
                    <a:pt x="2" y="26"/>
                  </a:cubicBezTo>
                  <a:cubicBezTo>
                    <a:pt x="2" y="26"/>
                    <a:pt x="0"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250">
              <a:extLst>
                <a:ext uri="{FF2B5EF4-FFF2-40B4-BE49-F238E27FC236}">
                  <a16:creationId xmlns:a16="http://schemas.microsoft.com/office/drawing/2014/main" id="{BA26D3E3-1334-4801-874D-DD9554F6C508}"/>
                </a:ext>
              </a:extLst>
            </p:cNvPr>
            <p:cNvSpPr>
              <a:spLocks/>
            </p:cNvSpPr>
            <p:nvPr/>
          </p:nvSpPr>
          <p:spPr bwMode="auto">
            <a:xfrm>
              <a:off x="2544763" y="3181351"/>
              <a:ext cx="123825" cy="242888"/>
            </a:xfrm>
            <a:custGeom>
              <a:avLst/>
              <a:gdLst/>
              <a:ahLst/>
              <a:cxnLst>
                <a:cxn ang="0">
                  <a:pos x="6" y="2"/>
                </a:cxn>
                <a:cxn ang="0">
                  <a:pos x="22" y="26"/>
                </a:cxn>
                <a:cxn ang="0">
                  <a:pos x="32" y="53"/>
                </a:cxn>
                <a:cxn ang="0">
                  <a:pos x="50" y="81"/>
                </a:cxn>
                <a:cxn ang="0">
                  <a:pos x="58" y="107"/>
                </a:cxn>
                <a:cxn ang="0">
                  <a:pos x="74" y="134"/>
                </a:cxn>
                <a:cxn ang="0">
                  <a:pos x="82" y="161"/>
                </a:cxn>
                <a:cxn ang="0">
                  <a:pos x="67" y="139"/>
                </a:cxn>
                <a:cxn ang="0">
                  <a:pos x="55" y="112"/>
                </a:cxn>
                <a:cxn ang="0">
                  <a:pos x="40" y="85"/>
                </a:cxn>
                <a:cxn ang="0">
                  <a:pos x="25" y="56"/>
                </a:cxn>
                <a:cxn ang="0">
                  <a:pos x="11" y="28"/>
                </a:cxn>
                <a:cxn ang="0">
                  <a:pos x="6" y="2"/>
                </a:cxn>
              </a:cxnLst>
              <a:rect l="0" t="0" r="r" b="b"/>
              <a:pathLst>
                <a:path w="82" h="161">
                  <a:moveTo>
                    <a:pt x="6" y="2"/>
                  </a:moveTo>
                  <a:cubicBezTo>
                    <a:pt x="12" y="0"/>
                    <a:pt x="12" y="0"/>
                    <a:pt x="22" y="26"/>
                  </a:cubicBezTo>
                  <a:cubicBezTo>
                    <a:pt x="32" y="53"/>
                    <a:pt x="32" y="53"/>
                    <a:pt x="32" y="53"/>
                  </a:cubicBezTo>
                  <a:cubicBezTo>
                    <a:pt x="50" y="81"/>
                    <a:pt x="50" y="81"/>
                    <a:pt x="50" y="81"/>
                  </a:cubicBezTo>
                  <a:cubicBezTo>
                    <a:pt x="58" y="107"/>
                    <a:pt x="58" y="107"/>
                    <a:pt x="58" y="107"/>
                  </a:cubicBezTo>
                  <a:cubicBezTo>
                    <a:pt x="58" y="107"/>
                    <a:pt x="69" y="119"/>
                    <a:pt x="74" y="134"/>
                  </a:cubicBezTo>
                  <a:cubicBezTo>
                    <a:pt x="78" y="149"/>
                    <a:pt x="82" y="161"/>
                    <a:pt x="82" y="161"/>
                  </a:cubicBezTo>
                  <a:cubicBezTo>
                    <a:pt x="82" y="161"/>
                    <a:pt x="71" y="149"/>
                    <a:pt x="67" y="139"/>
                  </a:cubicBezTo>
                  <a:cubicBezTo>
                    <a:pt x="63" y="130"/>
                    <a:pt x="55" y="112"/>
                    <a:pt x="55" y="112"/>
                  </a:cubicBezTo>
                  <a:cubicBezTo>
                    <a:pt x="55" y="112"/>
                    <a:pt x="48" y="101"/>
                    <a:pt x="40" y="85"/>
                  </a:cubicBezTo>
                  <a:cubicBezTo>
                    <a:pt x="32" y="70"/>
                    <a:pt x="25" y="56"/>
                    <a:pt x="25" y="56"/>
                  </a:cubicBezTo>
                  <a:cubicBezTo>
                    <a:pt x="11" y="28"/>
                    <a:pt x="11" y="28"/>
                    <a:pt x="11" y="28"/>
                  </a:cubicBezTo>
                  <a:cubicBezTo>
                    <a:pt x="11" y="28"/>
                    <a:pt x="0" y="4"/>
                    <a:pt x="6"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251">
              <a:extLst>
                <a:ext uri="{FF2B5EF4-FFF2-40B4-BE49-F238E27FC236}">
                  <a16:creationId xmlns:a16="http://schemas.microsoft.com/office/drawing/2014/main" id="{C518BFEC-07EB-4196-B02D-DCE29B27C06F}"/>
                </a:ext>
              </a:extLst>
            </p:cNvPr>
            <p:cNvSpPr>
              <a:spLocks/>
            </p:cNvSpPr>
            <p:nvPr/>
          </p:nvSpPr>
          <p:spPr bwMode="auto">
            <a:xfrm>
              <a:off x="2444751" y="3190876"/>
              <a:ext cx="173038" cy="214313"/>
            </a:xfrm>
            <a:custGeom>
              <a:avLst/>
              <a:gdLst/>
              <a:ahLst/>
              <a:cxnLst>
                <a:cxn ang="0">
                  <a:pos x="5" y="3"/>
                </a:cxn>
                <a:cxn ang="0">
                  <a:pos x="26" y="23"/>
                </a:cxn>
                <a:cxn ang="0">
                  <a:pos x="42" y="47"/>
                </a:cxn>
                <a:cxn ang="0">
                  <a:pos x="66" y="70"/>
                </a:cxn>
                <a:cxn ang="0">
                  <a:pos x="79" y="94"/>
                </a:cxn>
                <a:cxn ang="0">
                  <a:pos x="100" y="117"/>
                </a:cxn>
                <a:cxn ang="0">
                  <a:pos x="115" y="142"/>
                </a:cxn>
                <a:cxn ang="0">
                  <a:pos x="95" y="124"/>
                </a:cxn>
                <a:cxn ang="0">
                  <a:pos x="77" y="100"/>
                </a:cxn>
                <a:cxn ang="0">
                  <a:pos x="57" y="77"/>
                </a:cxn>
                <a:cxn ang="0">
                  <a:pos x="35" y="52"/>
                </a:cxn>
                <a:cxn ang="0">
                  <a:pos x="15" y="27"/>
                </a:cxn>
                <a:cxn ang="0">
                  <a:pos x="5" y="3"/>
                </a:cxn>
              </a:cxnLst>
              <a:rect l="0" t="0" r="r" b="b"/>
              <a:pathLst>
                <a:path w="115" h="142">
                  <a:moveTo>
                    <a:pt x="5" y="3"/>
                  </a:moveTo>
                  <a:cubicBezTo>
                    <a:pt x="10" y="0"/>
                    <a:pt x="10" y="0"/>
                    <a:pt x="26" y="23"/>
                  </a:cubicBezTo>
                  <a:cubicBezTo>
                    <a:pt x="42" y="47"/>
                    <a:pt x="42" y="47"/>
                    <a:pt x="42" y="47"/>
                  </a:cubicBezTo>
                  <a:cubicBezTo>
                    <a:pt x="66" y="70"/>
                    <a:pt x="66" y="70"/>
                    <a:pt x="66" y="70"/>
                  </a:cubicBezTo>
                  <a:cubicBezTo>
                    <a:pt x="79" y="94"/>
                    <a:pt x="79" y="94"/>
                    <a:pt x="79" y="94"/>
                  </a:cubicBezTo>
                  <a:cubicBezTo>
                    <a:pt x="79" y="94"/>
                    <a:pt x="92" y="103"/>
                    <a:pt x="100" y="117"/>
                  </a:cubicBezTo>
                  <a:cubicBezTo>
                    <a:pt x="108" y="130"/>
                    <a:pt x="115" y="142"/>
                    <a:pt x="115" y="142"/>
                  </a:cubicBezTo>
                  <a:cubicBezTo>
                    <a:pt x="115" y="142"/>
                    <a:pt x="101" y="133"/>
                    <a:pt x="95" y="124"/>
                  </a:cubicBezTo>
                  <a:cubicBezTo>
                    <a:pt x="88" y="115"/>
                    <a:pt x="77" y="100"/>
                    <a:pt x="77" y="100"/>
                  </a:cubicBezTo>
                  <a:cubicBezTo>
                    <a:pt x="77" y="100"/>
                    <a:pt x="68" y="90"/>
                    <a:pt x="57" y="77"/>
                  </a:cubicBezTo>
                  <a:cubicBezTo>
                    <a:pt x="45" y="64"/>
                    <a:pt x="35" y="52"/>
                    <a:pt x="35" y="52"/>
                  </a:cubicBezTo>
                  <a:cubicBezTo>
                    <a:pt x="15" y="27"/>
                    <a:pt x="15" y="27"/>
                    <a:pt x="15" y="27"/>
                  </a:cubicBezTo>
                  <a:cubicBezTo>
                    <a:pt x="15" y="27"/>
                    <a:pt x="0" y="7"/>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252">
              <a:extLst>
                <a:ext uri="{FF2B5EF4-FFF2-40B4-BE49-F238E27FC236}">
                  <a16:creationId xmlns:a16="http://schemas.microsoft.com/office/drawing/2014/main" id="{16F04E4C-C3E7-4A26-8BFA-7800B3705996}"/>
                </a:ext>
              </a:extLst>
            </p:cNvPr>
            <p:cNvSpPr>
              <a:spLocks/>
            </p:cNvSpPr>
            <p:nvPr/>
          </p:nvSpPr>
          <p:spPr bwMode="auto">
            <a:xfrm>
              <a:off x="2365376" y="3370263"/>
              <a:ext cx="254000" cy="100013"/>
            </a:xfrm>
            <a:custGeom>
              <a:avLst/>
              <a:gdLst/>
              <a:ahLst/>
              <a:cxnLst>
                <a:cxn ang="0">
                  <a:pos x="3" y="6"/>
                </a:cxn>
                <a:cxn ang="0">
                  <a:pos x="31" y="12"/>
                </a:cxn>
                <a:cxn ang="0">
                  <a:pos x="57" y="24"/>
                </a:cxn>
                <a:cxn ang="0">
                  <a:pos x="90" y="31"/>
                </a:cxn>
                <a:cxn ang="0">
                  <a:pos x="113" y="44"/>
                </a:cxn>
                <a:cxn ang="0">
                  <a:pos x="144" y="52"/>
                </a:cxn>
                <a:cxn ang="0">
                  <a:pos x="169" y="66"/>
                </a:cxn>
                <a:cxn ang="0">
                  <a:pos x="143" y="61"/>
                </a:cxn>
                <a:cxn ang="0">
                  <a:pos x="115" y="50"/>
                </a:cxn>
                <a:cxn ang="0">
                  <a:pos x="86" y="41"/>
                </a:cxn>
                <a:cxn ang="0">
                  <a:pos x="54" y="31"/>
                </a:cxn>
                <a:cxn ang="0">
                  <a:pos x="24" y="21"/>
                </a:cxn>
                <a:cxn ang="0">
                  <a:pos x="3" y="6"/>
                </a:cxn>
              </a:cxnLst>
              <a:rect l="0" t="0" r="r" b="b"/>
              <a:pathLst>
                <a:path w="169" h="66">
                  <a:moveTo>
                    <a:pt x="3" y="6"/>
                  </a:moveTo>
                  <a:cubicBezTo>
                    <a:pt x="5" y="0"/>
                    <a:pt x="5" y="0"/>
                    <a:pt x="31" y="12"/>
                  </a:cubicBezTo>
                  <a:cubicBezTo>
                    <a:pt x="57" y="24"/>
                    <a:pt x="57" y="24"/>
                    <a:pt x="57" y="24"/>
                  </a:cubicBezTo>
                  <a:cubicBezTo>
                    <a:pt x="90" y="31"/>
                    <a:pt x="90" y="31"/>
                    <a:pt x="90" y="31"/>
                  </a:cubicBezTo>
                  <a:cubicBezTo>
                    <a:pt x="113" y="44"/>
                    <a:pt x="113" y="44"/>
                    <a:pt x="113" y="44"/>
                  </a:cubicBezTo>
                  <a:cubicBezTo>
                    <a:pt x="113" y="44"/>
                    <a:pt x="130" y="44"/>
                    <a:pt x="144" y="52"/>
                  </a:cubicBezTo>
                  <a:cubicBezTo>
                    <a:pt x="157" y="59"/>
                    <a:pt x="169" y="66"/>
                    <a:pt x="169" y="66"/>
                  </a:cubicBezTo>
                  <a:cubicBezTo>
                    <a:pt x="169" y="66"/>
                    <a:pt x="153" y="65"/>
                    <a:pt x="143" y="61"/>
                  </a:cubicBezTo>
                  <a:cubicBezTo>
                    <a:pt x="133" y="57"/>
                    <a:pt x="115" y="50"/>
                    <a:pt x="115" y="50"/>
                  </a:cubicBezTo>
                  <a:cubicBezTo>
                    <a:pt x="115" y="50"/>
                    <a:pt x="102" y="46"/>
                    <a:pt x="86" y="41"/>
                  </a:cubicBezTo>
                  <a:cubicBezTo>
                    <a:pt x="69" y="36"/>
                    <a:pt x="54" y="31"/>
                    <a:pt x="54" y="31"/>
                  </a:cubicBezTo>
                  <a:cubicBezTo>
                    <a:pt x="24" y="21"/>
                    <a:pt x="24" y="21"/>
                    <a:pt x="24" y="21"/>
                  </a:cubicBezTo>
                  <a:cubicBezTo>
                    <a:pt x="24" y="21"/>
                    <a:pt x="0" y="11"/>
                    <a:pt x="3"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253">
              <a:extLst>
                <a:ext uri="{FF2B5EF4-FFF2-40B4-BE49-F238E27FC236}">
                  <a16:creationId xmlns:a16="http://schemas.microsoft.com/office/drawing/2014/main" id="{A226AA10-27E5-4613-9E82-02D5F7B87A6B}"/>
                </a:ext>
              </a:extLst>
            </p:cNvPr>
            <p:cNvSpPr>
              <a:spLocks/>
            </p:cNvSpPr>
            <p:nvPr/>
          </p:nvSpPr>
          <p:spPr bwMode="auto">
            <a:xfrm>
              <a:off x="2298701" y="3457576"/>
              <a:ext cx="266700" cy="34925"/>
            </a:xfrm>
            <a:custGeom>
              <a:avLst/>
              <a:gdLst/>
              <a:ahLst/>
              <a:cxnLst>
                <a:cxn ang="0">
                  <a:pos x="1" y="6"/>
                </a:cxn>
                <a:cxn ang="0">
                  <a:pos x="30" y="4"/>
                </a:cxn>
                <a:cxn ang="0">
                  <a:pos x="58" y="9"/>
                </a:cxn>
                <a:cxn ang="0">
                  <a:pos x="91" y="7"/>
                </a:cxn>
                <a:cxn ang="0">
                  <a:pos x="117" y="13"/>
                </a:cxn>
                <a:cxn ang="0">
                  <a:pos x="149" y="13"/>
                </a:cxn>
                <a:cxn ang="0">
                  <a:pos x="177" y="19"/>
                </a:cxn>
                <a:cxn ang="0">
                  <a:pos x="150" y="22"/>
                </a:cxn>
                <a:cxn ang="0">
                  <a:pos x="120" y="19"/>
                </a:cxn>
                <a:cxn ang="0">
                  <a:pos x="90" y="18"/>
                </a:cxn>
                <a:cxn ang="0">
                  <a:pos x="57" y="17"/>
                </a:cxn>
                <a:cxn ang="0">
                  <a:pos x="25" y="15"/>
                </a:cxn>
                <a:cxn ang="0">
                  <a:pos x="1" y="6"/>
                </a:cxn>
              </a:cxnLst>
              <a:rect l="0" t="0" r="r" b="b"/>
              <a:pathLst>
                <a:path w="177" h="23">
                  <a:moveTo>
                    <a:pt x="1" y="6"/>
                  </a:moveTo>
                  <a:cubicBezTo>
                    <a:pt x="2" y="0"/>
                    <a:pt x="2" y="0"/>
                    <a:pt x="30" y="4"/>
                  </a:cubicBezTo>
                  <a:cubicBezTo>
                    <a:pt x="58" y="9"/>
                    <a:pt x="58" y="9"/>
                    <a:pt x="58" y="9"/>
                  </a:cubicBezTo>
                  <a:cubicBezTo>
                    <a:pt x="91" y="7"/>
                    <a:pt x="91" y="7"/>
                    <a:pt x="91" y="7"/>
                  </a:cubicBezTo>
                  <a:cubicBezTo>
                    <a:pt x="117" y="13"/>
                    <a:pt x="117" y="13"/>
                    <a:pt x="117" y="13"/>
                  </a:cubicBezTo>
                  <a:cubicBezTo>
                    <a:pt x="117" y="13"/>
                    <a:pt x="133" y="9"/>
                    <a:pt x="149" y="13"/>
                  </a:cubicBezTo>
                  <a:cubicBezTo>
                    <a:pt x="164" y="16"/>
                    <a:pt x="177" y="19"/>
                    <a:pt x="177" y="19"/>
                  </a:cubicBezTo>
                  <a:cubicBezTo>
                    <a:pt x="177" y="19"/>
                    <a:pt x="161" y="23"/>
                    <a:pt x="150" y="22"/>
                  </a:cubicBezTo>
                  <a:cubicBezTo>
                    <a:pt x="139" y="21"/>
                    <a:pt x="120" y="19"/>
                    <a:pt x="120" y="19"/>
                  </a:cubicBezTo>
                  <a:cubicBezTo>
                    <a:pt x="120" y="19"/>
                    <a:pt x="107" y="18"/>
                    <a:pt x="90" y="18"/>
                  </a:cubicBezTo>
                  <a:cubicBezTo>
                    <a:pt x="72" y="17"/>
                    <a:pt x="57" y="17"/>
                    <a:pt x="57" y="17"/>
                  </a:cubicBezTo>
                  <a:cubicBezTo>
                    <a:pt x="25" y="15"/>
                    <a:pt x="25" y="15"/>
                    <a:pt x="25" y="15"/>
                  </a:cubicBezTo>
                  <a:cubicBezTo>
                    <a:pt x="25" y="15"/>
                    <a:pt x="0" y="12"/>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254">
              <a:extLst>
                <a:ext uri="{FF2B5EF4-FFF2-40B4-BE49-F238E27FC236}">
                  <a16:creationId xmlns:a16="http://schemas.microsoft.com/office/drawing/2014/main" id="{58038638-4C52-419B-B894-2F5E7D3B8CBD}"/>
                </a:ext>
              </a:extLst>
            </p:cNvPr>
            <p:cNvSpPr>
              <a:spLocks/>
            </p:cNvSpPr>
            <p:nvPr/>
          </p:nvSpPr>
          <p:spPr bwMode="auto">
            <a:xfrm>
              <a:off x="2287588" y="3548063"/>
              <a:ext cx="260350" cy="80963"/>
            </a:xfrm>
            <a:custGeom>
              <a:avLst/>
              <a:gdLst/>
              <a:ahLst/>
              <a:cxnLst>
                <a:cxn ang="0">
                  <a:pos x="1" y="48"/>
                </a:cxn>
                <a:cxn ang="0">
                  <a:pos x="28" y="36"/>
                </a:cxn>
                <a:cxn ang="0">
                  <a:pos x="56" y="31"/>
                </a:cxn>
                <a:cxn ang="0">
                  <a:pos x="87" y="18"/>
                </a:cxn>
                <a:cxn ang="0">
                  <a:pos x="114" y="15"/>
                </a:cxn>
                <a:cxn ang="0">
                  <a:pos x="143" y="4"/>
                </a:cxn>
                <a:cxn ang="0">
                  <a:pos x="172" y="0"/>
                </a:cxn>
                <a:cxn ang="0">
                  <a:pos x="148" y="12"/>
                </a:cxn>
                <a:cxn ang="0">
                  <a:pos x="118" y="19"/>
                </a:cxn>
                <a:cxn ang="0">
                  <a:pos x="89" y="29"/>
                </a:cxn>
                <a:cxn ang="0">
                  <a:pos x="58" y="39"/>
                </a:cxn>
                <a:cxn ang="0">
                  <a:pos x="28" y="48"/>
                </a:cxn>
                <a:cxn ang="0">
                  <a:pos x="1" y="48"/>
                </a:cxn>
              </a:cxnLst>
              <a:rect l="0" t="0" r="r" b="b"/>
              <a:pathLst>
                <a:path w="172" h="54">
                  <a:moveTo>
                    <a:pt x="1" y="48"/>
                  </a:moveTo>
                  <a:cubicBezTo>
                    <a:pt x="0" y="42"/>
                    <a:pt x="0" y="42"/>
                    <a:pt x="28" y="36"/>
                  </a:cubicBezTo>
                  <a:cubicBezTo>
                    <a:pt x="56" y="31"/>
                    <a:pt x="56" y="31"/>
                    <a:pt x="56" y="31"/>
                  </a:cubicBezTo>
                  <a:cubicBezTo>
                    <a:pt x="87" y="18"/>
                    <a:pt x="87" y="18"/>
                    <a:pt x="87" y="18"/>
                  </a:cubicBezTo>
                  <a:cubicBezTo>
                    <a:pt x="114" y="15"/>
                    <a:pt x="114" y="15"/>
                    <a:pt x="114" y="15"/>
                  </a:cubicBezTo>
                  <a:cubicBezTo>
                    <a:pt x="114" y="15"/>
                    <a:pt x="127" y="6"/>
                    <a:pt x="143" y="4"/>
                  </a:cubicBezTo>
                  <a:cubicBezTo>
                    <a:pt x="159" y="2"/>
                    <a:pt x="172" y="0"/>
                    <a:pt x="172" y="0"/>
                  </a:cubicBezTo>
                  <a:cubicBezTo>
                    <a:pt x="172" y="0"/>
                    <a:pt x="158" y="9"/>
                    <a:pt x="148" y="12"/>
                  </a:cubicBezTo>
                  <a:cubicBezTo>
                    <a:pt x="137" y="14"/>
                    <a:pt x="118" y="19"/>
                    <a:pt x="118" y="19"/>
                  </a:cubicBezTo>
                  <a:cubicBezTo>
                    <a:pt x="118" y="19"/>
                    <a:pt x="106" y="23"/>
                    <a:pt x="89" y="29"/>
                  </a:cubicBezTo>
                  <a:cubicBezTo>
                    <a:pt x="73" y="34"/>
                    <a:pt x="58" y="39"/>
                    <a:pt x="58" y="39"/>
                  </a:cubicBezTo>
                  <a:cubicBezTo>
                    <a:pt x="28" y="48"/>
                    <a:pt x="28" y="48"/>
                    <a:pt x="28" y="48"/>
                  </a:cubicBezTo>
                  <a:cubicBezTo>
                    <a:pt x="28" y="48"/>
                    <a:pt x="3" y="54"/>
                    <a:pt x="1" y="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255">
              <a:extLst>
                <a:ext uri="{FF2B5EF4-FFF2-40B4-BE49-F238E27FC236}">
                  <a16:creationId xmlns:a16="http://schemas.microsoft.com/office/drawing/2014/main" id="{BCDB0CD6-F9D5-4BB7-A48D-C4652C54BDF6}"/>
                </a:ext>
              </a:extLst>
            </p:cNvPr>
            <p:cNvSpPr>
              <a:spLocks/>
            </p:cNvSpPr>
            <p:nvPr/>
          </p:nvSpPr>
          <p:spPr bwMode="auto">
            <a:xfrm>
              <a:off x="2411413" y="3554413"/>
              <a:ext cx="193675" cy="196850"/>
            </a:xfrm>
            <a:custGeom>
              <a:avLst/>
              <a:gdLst/>
              <a:ahLst/>
              <a:cxnLst>
                <a:cxn ang="0">
                  <a:pos x="4" y="126"/>
                </a:cxn>
                <a:cxn ang="0">
                  <a:pos x="21" y="103"/>
                </a:cxn>
                <a:cxn ang="0">
                  <a:pos x="43" y="84"/>
                </a:cxn>
                <a:cxn ang="0">
                  <a:pos x="63" y="58"/>
                </a:cxn>
                <a:cxn ang="0">
                  <a:pos x="85" y="42"/>
                </a:cxn>
                <a:cxn ang="0">
                  <a:pos x="105" y="17"/>
                </a:cxn>
                <a:cxn ang="0">
                  <a:pos x="128" y="0"/>
                </a:cxn>
                <a:cxn ang="0">
                  <a:pos x="112" y="22"/>
                </a:cxn>
                <a:cxn ang="0">
                  <a:pos x="91" y="43"/>
                </a:cxn>
                <a:cxn ang="0">
                  <a:pos x="70" y="66"/>
                </a:cxn>
                <a:cxn ang="0">
                  <a:pos x="49" y="90"/>
                </a:cxn>
                <a:cxn ang="0">
                  <a:pos x="26" y="113"/>
                </a:cxn>
                <a:cxn ang="0">
                  <a:pos x="4" y="126"/>
                </a:cxn>
              </a:cxnLst>
              <a:rect l="0" t="0" r="r" b="b"/>
              <a:pathLst>
                <a:path w="128" h="131">
                  <a:moveTo>
                    <a:pt x="4" y="126"/>
                  </a:moveTo>
                  <a:cubicBezTo>
                    <a:pt x="0" y="121"/>
                    <a:pt x="0" y="121"/>
                    <a:pt x="21" y="103"/>
                  </a:cubicBezTo>
                  <a:cubicBezTo>
                    <a:pt x="43" y="84"/>
                    <a:pt x="43" y="84"/>
                    <a:pt x="43" y="84"/>
                  </a:cubicBezTo>
                  <a:cubicBezTo>
                    <a:pt x="63" y="58"/>
                    <a:pt x="63" y="58"/>
                    <a:pt x="63" y="58"/>
                  </a:cubicBezTo>
                  <a:cubicBezTo>
                    <a:pt x="85" y="42"/>
                    <a:pt x="85" y="42"/>
                    <a:pt x="85" y="42"/>
                  </a:cubicBezTo>
                  <a:cubicBezTo>
                    <a:pt x="85" y="42"/>
                    <a:pt x="92" y="27"/>
                    <a:pt x="105" y="17"/>
                  </a:cubicBezTo>
                  <a:cubicBezTo>
                    <a:pt x="117" y="8"/>
                    <a:pt x="128" y="0"/>
                    <a:pt x="128" y="0"/>
                  </a:cubicBezTo>
                  <a:cubicBezTo>
                    <a:pt x="128" y="0"/>
                    <a:pt x="120" y="14"/>
                    <a:pt x="112" y="22"/>
                  </a:cubicBezTo>
                  <a:cubicBezTo>
                    <a:pt x="105" y="29"/>
                    <a:pt x="91" y="43"/>
                    <a:pt x="91" y="43"/>
                  </a:cubicBezTo>
                  <a:cubicBezTo>
                    <a:pt x="91" y="43"/>
                    <a:pt x="82" y="53"/>
                    <a:pt x="70" y="66"/>
                  </a:cubicBezTo>
                  <a:cubicBezTo>
                    <a:pt x="59" y="79"/>
                    <a:pt x="49" y="90"/>
                    <a:pt x="49" y="90"/>
                  </a:cubicBezTo>
                  <a:cubicBezTo>
                    <a:pt x="26" y="113"/>
                    <a:pt x="26" y="113"/>
                    <a:pt x="26" y="113"/>
                  </a:cubicBezTo>
                  <a:cubicBezTo>
                    <a:pt x="26" y="113"/>
                    <a:pt x="8" y="131"/>
                    <a:pt x="4" y="1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256">
              <a:extLst>
                <a:ext uri="{FF2B5EF4-FFF2-40B4-BE49-F238E27FC236}">
                  <a16:creationId xmlns:a16="http://schemas.microsoft.com/office/drawing/2014/main" id="{8F4AC47E-7DB8-49E2-BA03-CF2D893479A1}"/>
                </a:ext>
              </a:extLst>
            </p:cNvPr>
            <p:cNvSpPr>
              <a:spLocks/>
            </p:cNvSpPr>
            <p:nvPr/>
          </p:nvSpPr>
          <p:spPr bwMode="auto">
            <a:xfrm>
              <a:off x="2424113" y="3619501"/>
              <a:ext cx="179388" cy="207963"/>
            </a:xfrm>
            <a:custGeom>
              <a:avLst/>
              <a:gdLst/>
              <a:ahLst/>
              <a:cxnLst>
                <a:cxn ang="0">
                  <a:pos x="4" y="134"/>
                </a:cxn>
                <a:cxn ang="0">
                  <a:pos x="20" y="110"/>
                </a:cxn>
                <a:cxn ang="0">
                  <a:pos x="40" y="90"/>
                </a:cxn>
                <a:cxn ang="0">
                  <a:pos x="58" y="62"/>
                </a:cxn>
                <a:cxn ang="0">
                  <a:pos x="79" y="44"/>
                </a:cxn>
                <a:cxn ang="0">
                  <a:pos x="97" y="19"/>
                </a:cxn>
                <a:cxn ang="0">
                  <a:pos x="119" y="0"/>
                </a:cxn>
                <a:cxn ang="0">
                  <a:pos x="105" y="23"/>
                </a:cxn>
                <a:cxn ang="0">
                  <a:pos x="85" y="45"/>
                </a:cxn>
                <a:cxn ang="0">
                  <a:pos x="67" y="69"/>
                </a:cxn>
                <a:cxn ang="0">
                  <a:pos x="46" y="95"/>
                </a:cxn>
                <a:cxn ang="0">
                  <a:pos x="26" y="119"/>
                </a:cxn>
                <a:cxn ang="0">
                  <a:pos x="4" y="134"/>
                </a:cxn>
              </a:cxnLst>
              <a:rect l="0" t="0" r="r" b="b"/>
              <a:pathLst>
                <a:path w="119" h="138">
                  <a:moveTo>
                    <a:pt x="4" y="134"/>
                  </a:moveTo>
                  <a:cubicBezTo>
                    <a:pt x="0" y="130"/>
                    <a:pt x="0" y="130"/>
                    <a:pt x="20" y="110"/>
                  </a:cubicBezTo>
                  <a:cubicBezTo>
                    <a:pt x="40" y="90"/>
                    <a:pt x="40" y="90"/>
                    <a:pt x="40" y="90"/>
                  </a:cubicBezTo>
                  <a:cubicBezTo>
                    <a:pt x="58" y="62"/>
                    <a:pt x="58" y="62"/>
                    <a:pt x="58" y="62"/>
                  </a:cubicBezTo>
                  <a:cubicBezTo>
                    <a:pt x="79" y="44"/>
                    <a:pt x="79" y="44"/>
                    <a:pt x="79" y="44"/>
                  </a:cubicBezTo>
                  <a:cubicBezTo>
                    <a:pt x="79" y="44"/>
                    <a:pt x="85" y="29"/>
                    <a:pt x="97" y="19"/>
                  </a:cubicBezTo>
                  <a:cubicBezTo>
                    <a:pt x="109" y="9"/>
                    <a:pt x="119" y="0"/>
                    <a:pt x="119" y="0"/>
                  </a:cubicBezTo>
                  <a:cubicBezTo>
                    <a:pt x="119" y="0"/>
                    <a:pt x="113" y="15"/>
                    <a:pt x="105" y="23"/>
                  </a:cubicBezTo>
                  <a:cubicBezTo>
                    <a:pt x="98" y="31"/>
                    <a:pt x="85" y="45"/>
                    <a:pt x="85" y="45"/>
                  </a:cubicBezTo>
                  <a:cubicBezTo>
                    <a:pt x="85" y="45"/>
                    <a:pt x="77" y="55"/>
                    <a:pt x="67" y="69"/>
                  </a:cubicBezTo>
                  <a:cubicBezTo>
                    <a:pt x="56" y="83"/>
                    <a:pt x="46" y="95"/>
                    <a:pt x="46" y="95"/>
                  </a:cubicBezTo>
                  <a:cubicBezTo>
                    <a:pt x="26" y="119"/>
                    <a:pt x="26" y="119"/>
                    <a:pt x="26" y="119"/>
                  </a:cubicBezTo>
                  <a:cubicBezTo>
                    <a:pt x="26" y="119"/>
                    <a:pt x="8" y="138"/>
                    <a:pt x="4" y="1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257">
              <a:extLst>
                <a:ext uri="{FF2B5EF4-FFF2-40B4-BE49-F238E27FC236}">
                  <a16:creationId xmlns:a16="http://schemas.microsoft.com/office/drawing/2014/main" id="{88D61427-F758-4EFF-A5EF-1363EA3F268B}"/>
                </a:ext>
              </a:extLst>
            </p:cNvPr>
            <p:cNvSpPr>
              <a:spLocks/>
            </p:cNvSpPr>
            <p:nvPr/>
          </p:nvSpPr>
          <p:spPr bwMode="auto">
            <a:xfrm>
              <a:off x="2449513" y="3062288"/>
              <a:ext cx="123825" cy="242888"/>
            </a:xfrm>
            <a:custGeom>
              <a:avLst/>
              <a:gdLst/>
              <a:ahLst/>
              <a:cxnLst>
                <a:cxn ang="0">
                  <a:pos x="6" y="2"/>
                </a:cxn>
                <a:cxn ang="0">
                  <a:pos x="22" y="26"/>
                </a:cxn>
                <a:cxn ang="0">
                  <a:pos x="32" y="53"/>
                </a:cxn>
                <a:cxn ang="0">
                  <a:pos x="50" y="81"/>
                </a:cxn>
                <a:cxn ang="0">
                  <a:pos x="58" y="106"/>
                </a:cxn>
                <a:cxn ang="0">
                  <a:pos x="74" y="134"/>
                </a:cxn>
                <a:cxn ang="0">
                  <a:pos x="82" y="161"/>
                </a:cxn>
                <a:cxn ang="0">
                  <a:pos x="67" y="139"/>
                </a:cxn>
                <a:cxn ang="0">
                  <a:pos x="55" y="112"/>
                </a:cxn>
                <a:cxn ang="0">
                  <a:pos x="40" y="85"/>
                </a:cxn>
                <a:cxn ang="0">
                  <a:pos x="24" y="56"/>
                </a:cxn>
                <a:cxn ang="0">
                  <a:pos x="11" y="28"/>
                </a:cxn>
                <a:cxn ang="0">
                  <a:pos x="6" y="2"/>
                </a:cxn>
              </a:cxnLst>
              <a:rect l="0" t="0" r="r" b="b"/>
              <a:pathLst>
                <a:path w="82" h="161">
                  <a:moveTo>
                    <a:pt x="6" y="2"/>
                  </a:moveTo>
                  <a:cubicBezTo>
                    <a:pt x="12" y="0"/>
                    <a:pt x="12" y="0"/>
                    <a:pt x="22" y="26"/>
                  </a:cubicBezTo>
                  <a:cubicBezTo>
                    <a:pt x="32" y="53"/>
                    <a:pt x="32" y="53"/>
                    <a:pt x="32" y="53"/>
                  </a:cubicBezTo>
                  <a:cubicBezTo>
                    <a:pt x="50" y="81"/>
                    <a:pt x="50" y="81"/>
                    <a:pt x="50" y="81"/>
                  </a:cubicBezTo>
                  <a:cubicBezTo>
                    <a:pt x="58" y="106"/>
                    <a:pt x="58" y="106"/>
                    <a:pt x="58" y="106"/>
                  </a:cubicBezTo>
                  <a:cubicBezTo>
                    <a:pt x="58" y="106"/>
                    <a:pt x="69" y="119"/>
                    <a:pt x="74" y="134"/>
                  </a:cubicBezTo>
                  <a:cubicBezTo>
                    <a:pt x="78" y="149"/>
                    <a:pt x="82" y="161"/>
                    <a:pt x="82" y="161"/>
                  </a:cubicBezTo>
                  <a:cubicBezTo>
                    <a:pt x="82" y="161"/>
                    <a:pt x="71" y="149"/>
                    <a:pt x="67" y="139"/>
                  </a:cubicBezTo>
                  <a:cubicBezTo>
                    <a:pt x="62" y="130"/>
                    <a:pt x="55" y="112"/>
                    <a:pt x="55" y="112"/>
                  </a:cubicBezTo>
                  <a:cubicBezTo>
                    <a:pt x="55" y="112"/>
                    <a:pt x="48" y="101"/>
                    <a:pt x="40" y="85"/>
                  </a:cubicBezTo>
                  <a:cubicBezTo>
                    <a:pt x="32" y="70"/>
                    <a:pt x="24" y="56"/>
                    <a:pt x="24" y="56"/>
                  </a:cubicBezTo>
                  <a:cubicBezTo>
                    <a:pt x="11" y="28"/>
                    <a:pt x="11" y="28"/>
                    <a:pt x="11" y="28"/>
                  </a:cubicBezTo>
                  <a:cubicBezTo>
                    <a:pt x="11" y="28"/>
                    <a:pt x="0" y="4"/>
                    <a:pt x="6"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258">
              <a:extLst>
                <a:ext uri="{FF2B5EF4-FFF2-40B4-BE49-F238E27FC236}">
                  <a16:creationId xmlns:a16="http://schemas.microsoft.com/office/drawing/2014/main" id="{CB319033-60AC-4C48-8349-D56F2094671F}"/>
                </a:ext>
              </a:extLst>
            </p:cNvPr>
            <p:cNvSpPr>
              <a:spLocks/>
            </p:cNvSpPr>
            <p:nvPr/>
          </p:nvSpPr>
          <p:spPr bwMode="auto">
            <a:xfrm>
              <a:off x="2913063" y="3344863"/>
              <a:ext cx="258763" cy="84138"/>
            </a:xfrm>
            <a:custGeom>
              <a:avLst/>
              <a:gdLst/>
              <a:ahLst/>
              <a:cxnLst>
                <a:cxn ang="0">
                  <a:pos x="170" y="6"/>
                </a:cxn>
                <a:cxn ang="0">
                  <a:pos x="144" y="18"/>
                </a:cxn>
                <a:cxn ang="0">
                  <a:pos x="116" y="23"/>
                </a:cxn>
                <a:cxn ang="0">
                  <a:pos x="85" y="37"/>
                </a:cxn>
                <a:cxn ang="0">
                  <a:pos x="59" y="41"/>
                </a:cxn>
                <a:cxn ang="0">
                  <a:pos x="29" y="52"/>
                </a:cxn>
                <a:cxn ang="0">
                  <a:pos x="0" y="56"/>
                </a:cxn>
                <a:cxn ang="0">
                  <a:pos x="25" y="44"/>
                </a:cxn>
                <a:cxn ang="0">
                  <a:pos x="54" y="37"/>
                </a:cxn>
                <a:cxn ang="0">
                  <a:pos x="83" y="26"/>
                </a:cxn>
                <a:cxn ang="0">
                  <a:pos x="113" y="16"/>
                </a:cxn>
                <a:cxn ang="0">
                  <a:pos x="144" y="7"/>
                </a:cxn>
                <a:cxn ang="0">
                  <a:pos x="170" y="6"/>
                </a:cxn>
              </a:cxnLst>
              <a:rect l="0" t="0" r="r" b="b"/>
              <a:pathLst>
                <a:path w="171" h="56">
                  <a:moveTo>
                    <a:pt x="170" y="6"/>
                  </a:moveTo>
                  <a:cubicBezTo>
                    <a:pt x="171" y="12"/>
                    <a:pt x="171" y="12"/>
                    <a:pt x="144" y="18"/>
                  </a:cubicBezTo>
                  <a:cubicBezTo>
                    <a:pt x="116" y="23"/>
                    <a:pt x="116" y="23"/>
                    <a:pt x="116" y="23"/>
                  </a:cubicBezTo>
                  <a:cubicBezTo>
                    <a:pt x="85" y="37"/>
                    <a:pt x="85" y="37"/>
                    <a:pt x="85" y="37"/>
                  </a:cubicBezTo>
                  <a:cubicBezTo>
                    <a:pt x="59" y="41"/>
                    <a:pt x="59" y="41"/>
                    <a:pt x="59" y="41"/>
                  </a:cubicBezTo>
                  <a:cubicBezTo>
                    <a:pt x="59" y="41"/>
                    <a:pt x="45" y="50"/>
                    <a:pt x="29" y="52"/>
                  </a:cubicBezTo>
                  <a:cubicBezTo>
                    <a:pt x="14" y="54"/>
                    <a:pt x="0" y="56"/>
                    <a:pt x="0" y="56"/>
                  </a:cubicBezTo>
                  <a:cubicBezTo>
                    <a:pt x="0" y="56"/>
                    <a:pt x="14" y="47"/>
                    <a:pt x="25" y="44"/>
                  </a:cubicBezTo>
                  <a:cubicBezTo>
                    <a:pt x="35" y="41"/>
                    <a:pt x="54" y="37"/>
                    <a:pt x="54" y="37"/>
                  </a:cubicBezTo>
                  <a:cubicBezTo>
                    <a:pt x="54" y="37"/>
                    <a:pt x="66" y="32"/>
                    <a:pt x="83" y="26"/>
                  </a:cubicBezTo>
                  <a:cubicBezTo>
                    <a:pt x="99" y="21"/>
                    <a:pt x="113" y="16"/>
                    <a:pt x="113" y="16"/>
                  </a:cubicBezTo>
                  <a:cubicBezTo>
                    <a:pt x="144" y="7"/>
                    <a:pt x="144" y="7"/>
                    <a:pt x="144" y="7"/>
                  </a:cubicBezTo>
                  <a:cubicBezTo>
                    <a:pt x="144" y="7"/>
                    <a:pt x="169" y="0"/>
                    <a:pt x="17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259">
              <a:extLst>
                <a:ext uri="{FF2B5EF4-FFF2-40B4-BE49-F238E27FC236}">
                  <a16:creationId xmlns:a16="http://schemas.microsoft.com/office/drawing/2014/main" id="{A7503D6F-B359-4647-AE6C-07C9C2027055}"/>
                </a:ext>
              </a:extLst>
            </p:cNvPr>
            <p:cNvSpPr>
              <a:spLocks/>
            </p:cNvSpPr>
            <p:nvPr/>
          </p:nvSpPr>
          <p:spPr bwMode="auto">
            <a:xfrm>
              <a:off x="2138363" y="3630613"/>
              <a:ext cx="255588" cy="96838"/>
            </a:xfrm>
            <a:custGeom>
              <a:avLst/>
              <a:gdLst/>
              <a:ahLst/>
              <a:cxnLst>
                <a:cxn ang="0">
                  <a:pos x="2" y="58"/>
                </a:cxn>
                <a:cxn ang="0">
                  <a:pos x="28" y="45"/>
                </a:cxn>
                <a:cxn ang="0">
                  <a:pos x="56" y="38"/>
                </a:cxn>
                <a:cxn ang="0">
                  <a:pos x="85" y="23"/>
                </a:cxn>
                <a:cxn ang="0">
                  <a:pos x="112" y="18"/>
                </a:cxn>
                <a:cxn ang="0">
                  <a:pos x="141" y="5"/>
                </a:cxn>
                <a:cxn ang="0">
                  <a:pos x="169" y="0"/>
                </a:cxn>
                <a:cxn ang="0">
                  <a:pos x="145" y="13"/>
                </a:cxn>
                <a:cxn ang="0">
                  <a:pos x="117" y="22"/>
                </a:cxn>
                <a:cxn ang="0">
                  <a:pos x="89" y="33"/>
                </a:cxn>
                <a:cxn ang="0">
                  <a:pos x="58" y="46"/>
                </a:cxn>
                <a:cxn ang="0">
                  <a:pos x="28" y="56"/>
                </a:cxn>
                <a:cxn ang="0">
                  <a:pos x="2" y="58"/>
                </a:cxn>
              </a:cxnLst>
              <a:rect l="0" t="0" r="r" b="b"/>
              <a:pathLst>
                <a:path w="169" h="64">
                  <a:moveTo>
                    <a:pt x="2" y="58"/>
                  </a:moveTo>
                  <a:cubicBezTo>
                    <a:pt x="0" y="52"/>
                    <a:pt x="0" y="52"/>
                    <a:pt x="28" y="45"/>
                  </a:cubicBezTo>
                  <a:cubicBezTo>
                    <a:pt x="56" y="38"/>
                    <a:pt x="56" y="38"/>
                    <a:pt x="56" y="38"/>
                  </a:cubicBezTo>
                  <a:cubicBezTo>
                    <a:pt x="85" y="23"/>
                    <a:pt x="85" y="23"/>
                    <a:pt x="85" y="23"/>
                  </a:cubicBezTo>
                  <a:cubicBezTo>
                    <a:pt x="112" y="18"/>
                    <a:pt x="112" y="18"/>
                    <a:pt x="112" y="18"/>
                  </a:cubicBezTo>
                  <a:cubicBezTo>
                    <a:pt x="112" y="18"/>
                    <a:pt x="125" y="8"/>
                    <a:pt x="141" y="5"/>
                  </a:cubicBezTo>
                  <a:cubicBezTo>
                    <a:pt x="156" y="2"/>
                    <a:pt x="169" y="0"/>
                    <a:pt x="169" y="0"/>
                  </a:cubicBezTo>
                  <a:cubicBezTo>
                    <a:pt x="169" y="0"/>
                    <a:pt x="156" y="10"/>
                    <a:pt x="145" y="13"/>
                  </a:cubicBezTo>
                  <a:cubicBezTo>
                    <a:pt x="135" y="16"/>
                    <a:pt x="117" y="22"/>
                    <a:pt x="117" y="22"/>
                  </a:cubicBezTo>
                  <a:cubicBezTo>
                    <a:pt x="117" y="22"/>
                    <a:pt x="105" y="27"/>
                    <a:pt x="89" y="33"/>
                  </a:cubicBezTo>
                  <a:cubicBezTo>
                    <a:pt x="72" y="40"/>
                    <a:pt x="58" y="46"/>
                    <a:pt x="58" y="46"/>
                  </a:cubicBezTo>
                  <a:cubicBezTo>
                    <a:pt x="28" y="56"/>
                    <a:pt x="28" y="56"/>
                    <a:pt x="28" y="56"/>
                  </a:cubicBezTo>
                  <a:cubicBezTo>
                    <a:pt x="28" y="56"/>
                    <a:pt x="4" y="64"/>
                    <a:pt x="2" y="5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260">
              <a:extLst>
                <a:ext uri="{FF2B5EF4-FFF2-40B4-BE49-F238E27FC236}">
                  <a16:creationId xmlns:a16="http://schemas.microsoft.com/office/drawing/2014/main" id="{31FBE9CE-5EB6-4798-B3C3-FAF53BC780A0}"/>
                </a:ext>
              </a:extLst>
            </p:cNvPr>
            <p:cNvSpPr>
              <a:spLocks/>
            </p:cNvSpPr>
            <p:nvPr/>
          </p:nvSpPr>
          <p:spPr bwMode="auto">
            <a:xfrm>
              <a:off x="2184401" y="3359151"/>
              <a:ext cx="261938" cy="71438"/>
            </a:xfrm>
            <a:custGeom>
              <a:avLst/>
              <a:gdLst/>
              <a:ahLst/>
              <a:cxnLst>
                <a:cxn ang="0">
                  <a:pos x="1" y="6"/>
                </a:cxn>
                <a:cxn ang="0">
                  <a:pos x="30" y="8"/>
                </a:cxn>
                <a:cxn ang="0">
                  <a:pos x="58" y="17"/>
                </a:cxn>
                <a:cxn ang="0">
                  <a:pos x="91" y="20"/>
                </a:cxn>
                <a:cxn ang="0">
                  <a:pos x="116" y="30"/>
                </a:cxn>
                <a:cxn ang="0">
                  <a:pos x="147" y="35"/>
                </a:cxn>
                <a:cxn ang="0">
                  <a:pos x="174" y="45"/>
                </a:cxn>
                <a:cxn ang="0">
                  <a:pos x="147" y="44"/>
                </a:cxn>
                <a:cxn ang="0">
                  <a:pos x="118" y="36"/>
                </a:cxn>
                <a:cxn ang="0">
                  <a:pos x="88" y="31"/>
                </a:cxn>
                <a:cxn ang="0">
                  <a:pos x="56" y="25"/>
                </a:cxn>
                <a:cxn ang="0">
                  <a:pos x="25" y="18"/>
                </a:cxn>
                <a:cxn ang="0">
                  <a:pos x="1" y="6"/>
                </a:cxn>
              </a:cxnLst>
              <a:rect l="0" t="0" r="r" b="b"/>
              <a:pathLst>
                <a:path w="174" h="47">
                  <a:moveTo>
                    <a:pt x="1" y="6"/>
                  </a:moveTo>
                  <a:cubicBezTo>
                    <a:pt x="3" y="0"/>
                    <a:pt x="3" y="0"/>
                    <a:pt x="30" y="8"/>
                  </a:cubicBezTo>
                  <a:cubicBezTo>
                    <a:pt x="58" y="17"/>
                    <a:pt x="58" y="17"/>
                    <a:pt x="58" y="17"/>
                  </a:cubicBezTo>
                  <a:cubicBezTo>
                    <a:pt x="91" y="20"/>
                    <a:pt x="91" y="20"/>
                    <a:pt x="91" y="20"/>
                  </a:cubicBezTo>
                  <a:cubicBezTo>
                    <a:pt x="116" y="30"/>
                    <a:pt x="116" y="30"/>
                    <a:pt x="116" y="30"/>
                  </a:cubicBezTo>
                  <a:cubicBezTo>
                    <a:pt x="116" y="30"/>
                    <a:pt x="132" y="29"/>
                    <a:pt x="147" y="35"/>
                  </a:cubicBezTo>
                  <a:cubicBezTo>
                    <a:pt x="161" y="41"/>
                    <a:pt x="174" y="45"/>
                    <a:pt x="174" y="45"/>
                  </a:cubicBezTo>
                  <a:cubicBezTo>
                    <a:pt x="174" y="45"/>
                    <a:pt x="157" y="47"/>
                    <a:pt x="147" y="44"/>
                  </a:cubicBezTo>
                  <a:cubicBezTo>
                    <a:pt x="137" y="41"/>
                    <a:pt x="118" y="36"/>
                    <a:pt x="118" y="36"/>
                  </a:cubicBezTo>
                  <a:cubicBezTo>
                    <a:pt x="118" y="36"/>
                    <a:pt x="105" y="34"/>
                    <a:pt x="88" y="31"/>
                  </a:cubicBezTo>
                  <a:cubicBezTo>
                    <a:pt x="71" y="28"/>
                    <a:pt x="56" y="25"/>
                    <a:pt x="56" y="25"/>
                  </a:cubicBezTo>
                  <a:cubicBezTo>
                    <a:pt x="25" y="18"/>
                    <a:pt x="25" y="18"/>
                    <a:pt x="25" y="18"/>
                  </a:cubicBezTo>
                  <a:cubicBezTo>
                    <a:pt x="25" y="18"/>
                    <a:pt x="0" y="12"/>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261">
              <a:extLst>
                <a:ext uri="{FF2B5EF4-FFF2-40B4-BE49-F238E27FC236}">
                  <a16:creationId xmlns:a16="http://schemas.microsoft.com/office/drawing/2014/main" id="{CE50B425-7DEA-4F34-B954-143461F19705}"/>
                </a:ext>
              </a:extLst>
            </p:cNvPr>
            <p:cNvSpPr>
              <a:spLocks/>
            </p:cNvSpPr>
            <p:nvPr/>
          </p:nvSpPr>
          <p:spPr bwMode="auto">
            <a:xfrm>
              <a:off x="2978151" y="3103563"/>
              <a:ext cx="185738" cy="157163"/>
            </a:xfrm>
            <a:custGeom>
              <a:avLst/>
              <a:gdLst/>
              <a:ahLst/>
              <a:cxnLst>
                <a:cxn ang="0">
                  <a:pos x="118" y="5"/>
                </a:cxn>
                <a:cxn ang="0">
                  <a:pos x="102" y="24"/>
                </a:cxn>
                <a:cxn ang="0">
                  <a:pos x="81" y="38"/>
                </a:cxn>
                <a:cxn ang="0">
                  <a:pos x="63" y="60"/>
                </a:cxn>
                <a:cxn ang="0">
                  <a:pos x="41" y="72"/>
                </a:cxn>
                <a:cxn ang="0">
                  <a:pos x="23" y="91"/>
                </a:cxn>
                <a:cxn ang="0">
                  <a:pos x="0" y="104"/>
                </a:cxn>
                <a:cxn ang="0">
                  <a:pos x="13" y="86"/>
                </a:cxn>
                <a:cxn ang="0">
                  <a:pos x="34" y="70"/>
                </a:cxn>
                <a:cxn ang="0">
                  <a:pos x="53" y="52"/>
                </a:cxn>
                <a:cxn ang="0">
                  <a:pos x="74" y="32"/>
                </a:cxn>
                <a:cxn ang="0">
                  <a:pos x="95" y="14"/>
                </a:cxn>
                <a:cxn ang="0">
                  <a:pos x="118" y="5"/>
                </a:cxn>
              </a:cxnLst>
              <a:rect l="0" t="0" r="r" b="b"/>
              <a:pathLst>
                <a:path w="123" h="104">
                  <a:moveTo>
                    <a:pt x="118" y="5"/>
                  </a:moveTo>
                  <a:cubicBezTo>
                    <a:pt x="123" y="10"/>
                    <a:pt x="123" y="10"/>
                    <a:pt x="102" y="24"/>
                  </a:cubicBezTo>
                  <a:cubicBezTo>
                    <a:pt x="81" y="38"/>
                    <a:pt x="81" y="38"/>
                    <a:pt x="81" y="38"/>
                  </a:cubicBezTo>
                  <a:cubicBezTo>
                    <a:pt x="63" y="60"/>
                    <a:pt x="63" y="60"/>
                    <a:pt x="63" y="60"/>
                  </a:cubicBezTo>
                  <a:cubicBezTo>
                    <a:pt x="41" y="72"/>
                    <a:pt x="41" y="72"/>
                    <a:pt x="41" y="72"/>
                  </a:cubicBezTo>
                  <a:cubicBezTo>
                    <a:pt x="41" y="72"/>
                    <a:pt x="35" y="84"/>
                    <a:pt x="23" y="91"/>
                  </a:cubicBezTo>
                  <a:cubicBezTo>
                    <a:pt x="10" y="98"/>
                    <a:pt x="0" y="104"/>
                    <a:pt x="0" y="104"/>
                  </a:cubicBezTo>
                  <a:cubicBezTo>
                    <a:pt x="0" y="104"/>
                    <a:pt x="6" y="92"/>
                    <a:pt x="13" y="86"/>
                  </a:cubicBezTo>
                  <a:cubicBezTo>
                    <a:pt x="21" y="80"/>
                    <a:pt x="34" y="70"/>
                    <a:pt x="34" y="70"/>
                  </a:cubicBezTo>
                  <a:cubicBezTo>
                    <a:pt x="34" y="70"/>
                    <a:pt x="42" y="62"/>
                    <a:pt x="53" y="52"/>
                  </a:cubicBezTo>
                  <a:cubicBezTo>
                    <a:pt x="64" y="41"/>
                    <a:pt x="74" y="32"/>
                    <a:pt x="74" y="32"/>
                  </a:cubicBezTo>
                  <a:cubicBezTo>
                    <a:pt x="95" y="14"/>
                    <a:pt x="95" y="14"/>
                    <a:pt x="95" y="14"/>
                  </a:cubicBezTo>
                  <a:cubicBezTo>
                    <a:pt x="95" y="14"/>
                    <a:pt x="113" y="0"/>
                    <a:pt x="118"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262">
              <a:extLst>
                <a:ext uri="{FF2B5EF4-FFF2-40B4-BE49-F238E27FC236}">
                  <a16:creationId xmlns:a16="http://schemas.microsoft.com/office/drawing/2014/main" id="{6AE86D71-2459-4D44-82D6-61CF51893D74}"/>
                </a:ext>
              </a:extLst>
            </p:cNvPr>
            <p:cNvSpPr>
              <a:spLocks/>
            </p:cNvSpPr>
            <p:nvPr/>
          </p:nvSpPr>
          <p:spPr bwMode="auto">
            <a:xfrm>
              <a:off x="2800351" y="3016251"/>
              <a:ext cx="100013" cy="252413"/>
            </a:xfrm>
            <a:custGeom>
              <a:avLst/>
              <a:gdLst/>
              <a:ahLst/>
              <a:cxnLst>
                <a:cxn ang="0">
                  <a:pos x="61" y="2"/>
                </a:cxn>
                <a:cxn ang="0">
                  <a:pos x="54" y="31"/>
                </a:cxn>
                <a:cxn ang="0">
                  <a:pos x="42" y="57"/>
                </a:cxn>
                <a:cxn ang="0">
                  <a:pos x="35" y="89"/>
                </a:cxn>
                <a:cxn ang="0">
                  <a:pos x="22" y="113"/>
                </a:cxn>
                <a:cxn ang="0">
                  <a:pos x="13" y="143"/>
                </a:cxn>
                <a:cxn ang="0">
                  <a:pos x="0" y="168"/>
                </a:cxn>
                <a:cxn ang="0">
                  <a:pos x="5" y="142"/>
                </a:cxn>
                <a:cxn ang="0">
                  <a:pos x="16" y="114"/>
                </a:cxn>
                <a:cxn ang="0">
                  <a:pos x="25" y="85"/>
                </a:cxn>
                <a:cxn ang="0">
                  <a:pos x="34" y="54"/>
                </a:cxn>
                <a:cxn ang="0">
                  <a:pos x="45" y="24"/>
                </a:cxn>
                <a:cxn ang="0">
                  <a:pos x="61" y="2"/>
                </a:cxn>
              </a:cxnLst>
              <a:rect l="0" t="0" r="r" b="b"/>
              <a:pathLst>
                <a:path w="66" h="168">
                  <a:moveTo>
                    <a:pt x="61" y="2"/>
                  </a:moveTo>
                  <a:cubicBezTo>
                    <a:pt x="66" y="5"/>
                    <a:pt x="66" y="5"/>
                    <a:pt x="54" y="31"/>
                  </a:cubicBezTo>
                  <a:cubicBezTo>
                    <a:pt x="42" y="57"/>
                    <a:pt x="42" y="57"/>
                    <a:pt x="42" y="57"/>
                  </a:cubicBezTo>
                  <a:cubicBezTo>
                    <a:pt x="35" y="89"/>
                    <a:pt x="35" y="89"/>
                    <a:pt x="35" y="89"/>
                  </a:cubicBezTo>
                  <a:cubicBezTo>
                    <a:pt x="22" y="113"/>
                    <a:pt x="22" y="113"/>
                    <a:pt x="22" y="113"/>
                  </a:cubicBezTo>
                  <a:cubicBezTo>
                    <a:pt x="22" y="113"/>
                    <a:pt x="21" y="129"/>
                    <a:pt x="13" y="143"/>
                  </a:cubicBezTo>
                  <a:cubicBezTo>
                    <a:pt x="6" y="157"/>
                    <a:pt x="0" y="168"/>
                    <a:pt x="0" y="168"/>
                  </a:cubicBezTo>
                  <a:cubicBezTo>
                    <a:pt x="0" y="168"/>
                    <a:pt x="1" y="152"/>
                    <a:pt x="5" y="142"/>
                  </a:cubicBezTo>
                  <a:cubicBezTo>
                    <a:pt x="9" y="132"/>
                    <a:pt x="16" y="114"/>
                    <a:pt x="16" y="114"/>
                  </a:cubicBezTo>
                  <a:cubicBezTo>
                    <a:pt x="16" y="114"/>
                    <a:pt x="19" y="102"/>
                    <a:pt x="25" y="85"/>
                  </a:cubicBezTo>
                  <a:cubicBezTo>
                    <a:pt x="30" y="68"/>
                    <a:pt x="34" y="54"/>
                    <a:pt x="34" y="54"/>
                  </a:cubicBezTo>
                  <a:cubicBezTo>
                    <a:pt x="45" y="24"/>
                    <a:pt x="45" y="24"/>
                    <a:pt x="45" y="24"/>
                  </a:cubicBezTo>
                  <a:cubicBezTo>
                    <a:pt x="45" y="24"/>
                    <a:pt x="55" y="0"/>
                    <a:pt x="6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263">
              <a:extLst>
                <a:ext uri="{FF2B5EF4-FFF2-40B4-BE49-F238E27FC236}">
                  <a16:creationId xmlns:a16="http://schemas.microsoft.com/office/drawing/2014/main" id="{1F92DFDE-F515-4ABA-B96C-23BC0CA7149F}"/>
                </a:ext>
              </a:extLst>
            </p:cNvPr>
            <p:cNvSpPr>
              <a:spLocks/>
            </p:cNvSpPr>
            <p:nvPr/>
          </p:nvSpPr>
          <p:spPr bwMode="auto">
            <a:xfrm>
              <a:off x="2698751" y="2947988"/>
              <a:ext cx="34925" cy="266700"/>
            </a:xfrm>
            <a:custGeom>
              <a:avLst/>
              <a:gdLst/>
              <a:ahLst/>
              <a:cxnLst>
                <a:cxn ang="0">
                  <a:pos x="18" y="1"/>
                </a:cxn>
                <a:cxn ang="0">
                  <a:pos x="19" y="30"/>
                </a:cxn>
                <a:cxn ang="0">
                  <a:pos x="15" y="58"/>
                </a:cxn>
                <a:cxn ang="0">
                  <a:pos x="16" y="91"/>
                </a:cxn>
                <a:cxn ang="0">
                  <a:pos x="10" y="118"/>
                </a:cxn>
                <a:cxn ang="0">
                  <a:pos x="10" y="149"/>
                </a:cxn>
                <a:cxn ang="0">
                  <a:pos x="4" y="177"/>
                </a:cxn>
                <a:cxn ang="0">
                  <a:pos x="1" y="151"/>
                </a:cxn>
                <a:cxn ang="0">
                  <a:pos x="5" y="121"/>
                </a:cxn>
                <a:cxn ang="0">
                  <a:pos x="5" y="90"/>
                </a:cxn>
                <a:cxn ang="0">
                  <a:pos x="6" y="58"/>
                </a:cxn>
                <a:cxn ang="0">
                  <a:pos x="9" y="26"/>
                </a:cxn>
                <a:cxn ang="0">
                  <a:pos x="18" y="1"/>
                </a:cxn>
              </a:cxnLst>
              <a:rect l="0" t="0" r="r" b="b"/>
              <a:pathLst>
                <a:path w="24" h="177">
                  <a:moveTo>
                    <a:pt x="18" y="1"/>
                  </a:moveTo>
                  <a:cubicBezTo>
                    <a:pt x="24" y="2"/>
                    <a:pt x="24" y="2"/>
                    <a:pt x="19" y="30"/>
                  </a:cubicBezTo>
                  <a:cubicBezTo>
                    <a:pt x="15" y="58"/>
                    <a:pt x="15" y="58"/>
                    <a:pt x="15" y="58"/>
                  </a:cubicBezTo>
                  <a:cubicBezTo>
                    <a:pt x="16" y="91"/>
                    <a:pt x="16" y="91"/>
                    <a:pt x="16" y="91"/>
                  </a:cubicBezTo>
                  <a:cubicBezTo>
                    <a:pt x="10" y="118"/>
                    <a:pt x="10" y="118"/>
                    <a:pt x="10" y="118"/>
                  </a:cubicBezTo>
                  <a:cubicBezTo>
                    <a:pt x="10" y="118"/>
                    <a:pt x="14" y="134"/>
                    <a:pt x="10" y="149"/>
                  </a:cubicBezTo>
                  <a:cubicBezTo>
                    <a:pt x="7" y="164"/>
                    <a:pt x="4" y="177"/>
                    <a:pt x="4" y="177"/>
                  </a:cubicBezTo>
                  <a:cubicBezTo>
                    <a:pt x="4" y="177"/>
                    <a:pt x="0" y="161"/>
                    <a:pt x="1" y="151"/>
                  </a:cubicBezTo>
                  <a:cubicBezTo>
                    <a:pt x="2" y="140"/>
                    <a:pt x="5" y="121"/>
                    <a:pt x="5" y="121"/>
                  </a:cubicBezTo>
                  <a:cubicBezTo>
                    <a:pt x="5" y="121"/>
                    <a:pt x="5" y="108"/>
                    <a:pt x="5" y="90"/>
                  </a:cubicBezTo>
                  <a:cubicBezTo>
                    <a:pt x="6" y="73"/>
                    <a:pt x="6" y="58"/>
                    <a:pt x="6" y="58"/>
                  </a:cubicBezTo>
                  <a:cubicBezTo>
                    <a:pt x="9" y="26"/>
                    <a:pt x="9" y="26"/>
                    <a:pt x="9" y="26"/>
                  </a:cubicBezTo>
                  <a:cubicBezTo>
                    <a:pt x="9" y="26"/>
                    <a:pt x="12" y="0"/>
                    <a:pt x="18"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264">
              <a:extLst>
                <a:ext uri="{FF2B5EF4-FFF2-40B4-BE49-F238E27FC236}">
                  <a16:creationId xmlns:a16="http://schemas.microsoft.com/office/drawing/2014/main" id="{A395220A-08B0-48A1-A576-946B402397B8}"/>
                </a:ext>
              </a:extLst>
            </p:cNvPr>
            <p:cNvSpPr>
              <a:spLocks/>
            </p:cNvSpPr>
            <p:nvPr/>
          </p:nvSpPr>
          <p:spPr bwMode="auto">
            <a:xfrm>
              <a:off x="2601913" y="2979738"/>
              <a:ext cx="39688" cy="265113"/>
            </a:xfrm>
            <a:custGeom>
              <a:avLst/>
              <a:gdLst/>
              <a:ahLst/>
              <a:cxnLst>
                <a:cxn ang="0">
                  <a:pos x="6" y="0"/>
                </a:cxn>
                <a:cxn ang="0">
                  <a:pos x="13" y="28"/>
                </a:cxn>
                <a:cxn ang="0">
                  <a:pos x="13" y="57"/>
                </a:cxn>
                <a:cxn ang="0">
                  <a:pos x="21" y="89"/>
                </a:cxn>
                <a:cxn ang="0">
                  <a:pos x="20" y="116"/>
                </a:cxn>
                <a:cxn ang="0">
                  <a:pos x="25" y="147"/>
                </a:cxn>
                <a:cxn ang="0">
                  <a:pos x="24" y="176"/>
                </a:cxn>
                <a:cxn ang="0">
                  <a:pos x="17" y="150"/>
                </a:cxn>
                <a:cxn ang="0">
                  <a:pos x="15" y="120"/>
                </a:cxn>
                <a:cxn ang="0">
                  <a:pos x="10" y="90"/>
                </a:cxn>
                <a:cxn ang="0">
                  <a:pos x="5" y="58"/>
                </a:cxn>
                <a:cxn ang="0">
                  <a:pos x="2" y="26"/>
                </a:cxn>
                <a:cxn ang="0">
                  <a:pos x="6" y="0"/>
                </a:cxn>
              </a:cxnLst>
              <a:rect l="0" t="0" r="r" b="b"/>
              <a:pathLst>
                <a:path w="26" h="176">
                  <a:moveTo>
                    <a:pt x="6" y="0"/>
                  </a:moveTo>
                  <a:cubicBezTo>
                    <a:pt x="12" y="0"/>
                    <a:pt x="12" y="0"/>
                    <a:pt x="13" y="28"/>
                  </a:cubicBezTo>
                  <a:cubicBezTo>
                    <a:pt x="13" y="57"/>
                    <a:pt x="13" y="57"/>
                    <a:pt x="13" y="57"/>
                  </a:cubicBezTo>
                  <a:cubicBezTo>
                    <a:pt x="21" y="89"/>
                    <a:pt x="21" y="89"/>
                    <a:pt x="21" y="89"/>
                  </a:cubicBezTo>
                  <a:cubicBezTo>
                    <a:pt x="20" y="116"/>
                    <a:pt x="20" y="116"/>
                    <a:pt x="20" y="116"/>
                  </a:cubicBezTo>
                  <a:cubicBezTo>
                    <a:pt x="20" y="116"/>
                    <a:pt x="26" y="131"/>
                    <a:pt x="25" y="147"/>
                  </a:cubicBezTo>
                  <a:cubicBezTo>
                    <a:pt x="25" y="163"/>
                    <a:pt x="24" y="176"/>
                    <a:pt x="24" y="176"/>
                  </a:cubicBezTo>
                  <a:cubicBezTo>
                    <a:pt x="24" y="176"/>
                    <a:pt x="18" y="161"/>
                    <a:pt x="17" y="150"/>
                  </a:cubicBezTo>
                  <a:cubicBezTo>
                    <a:pt x="16" y="139"/>
                    <a:pt x="15" y="120"/>
                    <a:pt x="15" y="120"/>
                  </a:cubicBezTo>
                  <a:cubicBezTo>
                    <a:pt x="15" y="120"/>
                    <a:pt x="13" y="107"/>
                    <a:pt x="10" y="90"/>
                  </a:cubicBezTo>
                  <a:cubicBezTo>
                    <a:pt x="7" y="73"/>
                    <a:pt x="5" y="58"/>
                    <a:pt x="5" y="58"/>
                  </a:cubicBezTo>
                  <a:cubicBezTo>
                    <a:pt x="2" y="26"/>
                    <a:pt x="2" y="26"/>
                    <a:pt x="2" y="26"/>
                  </a:cubicBezTo>
                  <a:cubicBezTo>
                    <a:pt x="2" y="26"/>
                    <a:pt x="0" y="0"/>
                    <a:pt x="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265">
              <a:extLst>
                <a:ext uri="{FF2B5EF4-FFF2-40B4-BE49-F238E27FC236}">
                  <a16:creationId xmlns:a16="http://schemas.microsoft.com/office/drawing/2014/main" id="{2DEE4B44-CEA6-422B-80E3-C867B1F890CA}"/>
                </a:ext>
              </a:extLst>
            </p:cNvPr>
            <p:cNvSpPr>
              <a:spLocks/>
            </p:cNvSpPr>
            <p:nvPr/>
          </p:nvSpPr>
          <p:spPr bwMode="auto">
            <a:xfrm>
              <a:off x="2573338" y="3716338"/>
              <a:ext cx="61913" cy="230188"/>
            </a:xfrm>
            <a:custGeom>
              <a:avLst/>
              <a:gdLst/>
              <a:ahLst/>
              <a:cxnLst>
                <a:cxn ang="0">
                  <a:pos x="7" y="151"/>
                </a:cxn>
                <a:cxn ang="0">
                  <a:pos x="8" y="126"/>
                </a:cxn>
                <a:cxn ang="0">
                  <a:pos x="15" y="102"/>
                </a:cxn>
                <a:cxn ang="0">
                  <a:pos x="16" y="74"/>
                </a:cxn>
                <a:cxn ang="0">
                  <a:pos x="25" y="51"/>
                </a:cxn>
                <a:cxn ang="0">
                  <a:pos x="28" y="25"/>
                </a:cxn>
                <a:cxn ang="0">
                  <a:pos x="38" y="0"/>
                </a:cxn>
                <a:cxn ang="0">
                  <a:pos x="38" y="23"/>
                </a:cxn>
                <a:cxn ang="0">
                  <a:pos x="32" y="49"/>
                </a:cxn>
                <a:cxn ang="0">
                  <a:pos x="29" y="75"/>
                </a:cxn>
                <a:cxn ang="0">
                  <a:pos x="25" y="103"/>
                </a:cxn>
                <a:cxn ang="0">
                  <a:pos x="19" y="130"/>
                </a:cxn>
                <a:cxn ang="0">
                  <a:pos x="7" y="151"/>
                </a:cxn>
              </a:cxnLst>
              <a:rect l="0" t="0" r="r" b="b"/>
              <a:pathLst>
                <a:path w="41" h="152">
                  <a:moveTo>
                    <a:pt x="7" y="151"/>
                  </a:moveTo>
                  <a:cubicBezTo>
                    <a:pt x="0" y="150"/>
                    <a:pt x="0" y="150"/>
                    <a:pt x="8" y="126"/>
                  </a:cubicBezTo>
                  <a:cubicBezTo>
                    <a:pt x="15" y="102"/>
                    <a:pt x="15" y="102"/>
                    <a:pt x="15" y="102"/>
                  </a:cubicBezTo>
                  <a:cubicBezTo>
                    <a:pt x="16" y="74"/>
                    <a:pt x="16" y="74"/>
                    <a:pt x="16" y="74"/>
                  </a:cubicBezTo>
                  <a:cubicBezTo>
                    <a:pt x="25" y="51"/>
                    <a:pt x="25" y="51"/>
                    <a:pt x="25" y="51"/>
                  </a:cubicBezTo>
                  <a:cubicBezTo>
                    <a:pt x="25" y="51"/>
                    <a:pt x="22" y="38"/>
                    <a:pt x="28" y="25"/>
                  </a:cubicBezTo>
                  <a:cubicBezTo>
                    <a:pt x="33" y="11"/>
                    <a:pt x="38" y="0"/>
                    <a:pt x="38" y="0"/>
                  </a:cubicBezTo>
                  <a:cubicBezTo>
                    <a:pt x="38" y="0"/>
                    <a:pt x="41" y="14"/>
                    <a:pt x="38" y="23"/>
                  </a:cubicBezTo>
                  <a:cubicBezTo>
                    <a:pt x="36" y="32"/>
                    <a:pt x="32" y="49"/>
                    <a:pt x="32" y="49"/>
                  </a:cubicBezTo>
                  <a:cubicBezTo>
                    <a:pt x="32" y="49"/>
                    <a:pt x="31" y="60"/>
                    <a:pt x="29" y="75"/>
                  </a:cubicBezTo>
                  <a:cubicBezTo>
                    <a:pt x="27" y="90"/>
                    <a:pt x="25" y="103"/>
                    <a:pt x="25" y="103"/>
                  </a:cubicBezTo>
                  <a:cubicBezTo>
                    <a:pt x="19" y="130"/>
                    <a:pt x="19" y="130"/>
                    <a:pt x="19" y="130"/>
                  </a:cubicBezTo>
                  <a:cubicBezTo>
                    <a:pt x="19" y="130"/>
                    <a:pt x="14" y="152"/>
                    <a:pt x="7" y="1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266">
              <a:extLst>
                <a:ext uri="{FF2B5EF4-FFF2-40B4-BE49-F238E27FC236}">
                  <a16:creationId xmlns:a16="http://schemas.microsoft.com/office/drawing/2014/main" id="{62B13C00-213F-48A0-8621-1025A9DF1BE7}"/>
                </a:ext>
              </a:extLst>
            </p:cNvPr>
            <p:cNvSpPr>
              <a:spLocks/>
            </p:cNvSpPr>
            <p:nvPr/>
          </p:nvSpPr>
          <p:spPr bwMode="auto">
            <a:xfrm>
              <a:off x="2806701" y="3817938"/>
              <a:ext cx="92075" cy="223838"/>
            </a:xfrm>
            <a:custGeom>
              <a:avLst/>
              <a:gdLst/>
              <a:ahLst/>
              <a:cxnLst>
                <a:cxn ang="0">
                  <a:pos x="54" y="145"/>
                </a:cxn>
                <a:cxn ang="0">
                  <a:pos x="42" y="123"/>
                </a:cxn>
                <a:cxn ang="0">
                  <a:pos x="35" y="99"/>
                </a:cxn>
                <a:cxn ang="0">
                  <a:pos x="21" y="75"/>
                </a:cxn>
                <a:cxn ang="0">
                  <a:pos x="17" y="50"/>
                </a:cxn>
                <a:cxn ang="0">
                  <a:pos x="5" y="26"/>
                </a:cxn>
                <a:cxn ang="0">
                  <a:pos x="0" y="0"/>
                </a:cxn>
                <a:cxn ang="0">
                  <a:pos x="13" y="19"/>
                </a:cxn>
                <a:cxn ang="0">
                  <a:pos x="21" y="44"/>
                </a:cxn>
                <a:cxn ang="0">
                  <a:pos x="32" y="68"/>
                </a:cxn>
                <a:cxn ang="0">
                  <a:pos x="44" y="94"/>
                </a:cxn>
                <a:cxn ang="0">
                  <a:pos x="54" y="120"/>
                </a:cxn>
                <a:cxn ang="0">
                  <a:pos x="54" y="145"/>
                </a:cxn>
              </a:cxnLst>
              <a:rect l="0" t="0" r="r" b="b"/>
              <a:pathLst>
                <a:path w="61" h="148">
                  <a:moveTo>
                    <a:pt x="54" y="145"/>
                  </a:moveTo>
                  <a:cubicBezTo>
                    <a:pt x="48" y="148"/>
                    <a:pt x="48" y="148"/>
                    <a:pt x="42" y="123"/>
                  </a:cubicBezTo>
                  <a:cubicBezTo>
                    <a:pt x="35" y="99"/>
                    <a:pt x="35" y="99"/>
                    <a:pt x="35" y="99"/>
                  </a:cubicBezTo>
                  <a:cubicBezTo>
                    <a:pt x="21" y="75"/>
                    <a:pt x="21" y="75"/>
                    <a:pt x="21" y="75"/>
                  </a:cubicBezTo>
                  <a:cubicBezTo>
                    <a:pt x="17" y="50"/>
                    <a:pt x="17" y="50"/>
                    <a:pt x="17" y="50"/>
                  </a:cubicBezTo>
                  <a:cubicBezTo>
                    <a:pt x="17" y="50"/>
                    <a:pt x="7" y="40"/>
                    <a:pt x="5" y="26"/>
                  </a:cubicBezTo>
                  <a:cubicBezTo>
                    <a:pt x="2" y="12"/>
                    <a:pt x="0" y="0"/>
                    <a:pt x="0" y="0"/>
                  </a:cubicBezTo>
                  <a:cubicBezTo>
                    <a:pt x="0" y="0"/>
                    <a:pt x="10" y="10"/>
                    <a:pt x="13" y="19"/>
                  </a:cubicBezTo>
                  <a:cubicBezTo>
                    <a:pt x="16" y="28"/>
                    <a:pt x="21" y="44"/>
                    <a:pt x="21" y="44"/>
                  </a:cubicBezTo>
                  <a:cubicBezTo>
                    <a:pt x="21" y="44"/>
                    <a:pt x="26" y="55"/>
                    <a:pt x="32" y="68"/>
                  </a:cubicBezTo>
                  <a:cubicBezTo>
                    <a:pt x="38" y="82"/>
                    <a:pt x="44" y="94"/>
                    <a:pt x="44" y="94"/>
                  </a:cubicBezTo>
                  <a:cubicBezTo>
                    <a:pt x="54" y="120"/>
                    <a:pt x="54" y="120"/>
                    <a:pt x="54" y="120"/>
                  </a:cubicBezTo>
                  <a:cubicBezTo>
                    <a:pt x="54" y="120"/>
                    <a:pt x="61" y="141"/>
                    <a:pt x="54" y="14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267">
              <a:extLst>
                <a:ext uri="{FF2B5EF4-FFF2-40B4-BE49-F238E27FC236}">
                  <a16:creationId xmlns:a16="http://schemas.microsoft.com/office/drawing/2014/main" id="{31729D21-B839-4721-9A10-DC0A48334AE5}"/>
                </a:ext>
              </a:extLst>
            </p:cNvPr>
            <p:cNvSpPr>
              <a:spLocks/>
            </p:cNvSpPr>
            <p:nvPr/>
          </p:nvSpPr>
          <p:spPr bwMode="auto">
            <a:xfrm>
              <a:off x="3000376" y="3656013"/>
              <a:ext cx="211138" cy="115888"/>
            </a:xfrm>
            <a:custGeom>
              <a:avLst/>
              <a:gdLst/>
              <a:ahLst/>
              <a:cxnLst>
                <a:cxn ang="0">
                  <a:pos x="138" y="69"/>
                </a:cxn>
                <a:cxn ang="0">
                  <a:pos x="114" y="62"/>
                </a:cxn>
                <a:cxn ang="0">
                  <a:pos x="93" y="48"/>
                </a:cxn>
                <a:cxn ang="0">
                  <a:pos x="66" y="41"/>
                </a:cxn>
                <a:cxn ang="0">
                  <a:pos x="46" y="26"/>
                </a:cxn>
                <a:cxn ang="0">
                  <a:pos x="21" y="16"/>
                </a:cxn>
                <a:cxn ang="0">
                  <a:pos x="0" y="0"/>
                </a:cxn>
                <a:cxn ang="0">
                  <a:pos x="22" y="6"/>
                </a:cxn>
                <a:cxn ang="0">
                  <a:pos x="45" y="18"/>
                </a:cxn>
                <a:cxn ang="0">
                  <a:pos x="70" y="28"/>
                </a:cxn>
                <a:cxn ang="0">
                  <a:pos x="96" y="39"/>
                </a:cxn>
                <a:cxn ang="0">
                  <a:pos x="120" y="51"/>
                </a:cxn>
                <a:cxn ang="0">
                  <a:pos x="138" y="69"/>
                </a:cxn>
              </a:cxnLst>
              <a:rect l="0" t="0" r="r" b="b"/>
              <a:pathLst>
                <a:path w="140" h="76">
                  <a:moveTo>
                    <a:pt x="138" y="69"/>
                  </a:moveTo>
                  <a:cubicBezTo>
                    <a:pt x="135" y="76"/>
                    <a:pt x="135" y="76"/>
                    <a:pt x="114" y="62"/>
                  </a:cubicBezTo>
                  <a:cubicBezTo>
                    <a:pt x="93" y="48"/>
                    <a:pt x="93" y="48"/>
                    <a:pt x="93" y="48"/>
                  </a:cubicBezTo>
                  <a:cubicBezTo>
                    <a:pt x="66" y="41"/>
                    <a:pt x="66" y="41"/>
                    <a:pt x="66" y="41"/>
                  </a:cubicBezTo>
                  <a:cubicBezTo>
                    <a:pt x="46" y="26"/>
                    <a:pt x="46" y="26"/>
                    <a:pt x="46" y="26"/>
                  </a:cubicBezTo>
                  <a:cubicBezTo>
                    <a:pt x="46" y="26"/>
                    <a:pt x="32" y="25"/>
                    <a:pt x="21" y="16"/>
                  </a:cubicBezTo>
                  <a:cubicBezTo>
                    <a:pt x="10" y="8"/>
                    <a:pt x="0" y="0"/>
                    <a:pt x="0" y="0"/>
                  </a:cubicBezTo>
                  <a:cubicBezTo>
                    <a:pt x="0" y="0"/>
                    <a:pt x="14" y="1"/>
                    <a:pt x="22" y="6"/>
                  </a:cubicBezTo>
                  <a:cubicBezTo>
                    <a:pt x="30" y="10"/>
                    <a:pt x="45" y="18"/>
                    <a:pt x="45" y="18"/>
                  </a:cubicBezTo>
                  <a:cubicBezTo>
                    <a:pt x="45" y="18"/>
                    <a:pt x="56" y="22"/>
                    <a:pt x="70" y="28"/>
                  </a:cubicBezTo>
                  <a:cubicBezTo>
                    <a:pt x="83" y="34"/>
                    <a:pt x="96" y="39"/>
                    <a:pt x="96" y="39"/>
                  </a:cubicBezTo>
                  <a:cubicBezTo>
                    <a:pt x="120" y="51"/>
                    <a:pt x="120" y="51"/>
                    <a:pt x="120" y="51"/>
                  </a:cubicBezTo>
                  <a:cubicBezTo>
                    <a:pt x="120" y="51"/>
                    <a:pt x="140" y="62"/>
                    <a:pt x="138" y="6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268">
              <a:extLst>
                <a:ext uri="{FF2B5EF4-FFF2-40B4-BE49-F238E27FC236}">
                  <a16:creationId xmlns:a16="http://schemas.microsoft.com/office/drawing/2014/main" id="{CBA6210A-02BC-4FC1-AAFB-260C8A503715}"/>
                </a:ext>
              </a:extLst>
            </p:cNvPr>
            <p:cNvSpPr>
              <a:spLocks/>
            </p:cNvSpPr>
            <p:nvPr/>
          </p:nvSpPr>
          <p:spPr bwMode="auto">
            <a:xfrm>
              <a:off x="2090738" y="3546476"/>
              <a:ext cx="230188" cy="57150"/>
            </a:xfrm>
            <a:custGeom>
              <a:avLst/>
              <a:gdLst/>
              <a:ahLst/>
              <a:cxnLst>
                <a:cxn ang="0">
                  <a:pos x="2" y="31"/>
                </a:cxn>
                <a:cxn ang="0">
                  <a:pos x="25" y="22"/>
                </a:cxn>
                <a:cxn ang="0">
                  <a:pos x="50" y="19"/>
                </a:cxn>
                <a:cxn ang="0">
                  <a:pos x="76" y="9"/>
                </a:cxn>
                <a:cxn ang="0">
                  <a:pos x="101" y="8"/>
                </a:cxn>
                <a:cxn ang="0">
                  <a:pos x="126" y="0"/>
                </a:cxn>
                <a:cxn ang="0">
                  <a:pos x="153" y="0"/>
                </a:cxn>
                <a:cxn ang="0">
                  <a:pos x="132" y="9"/>
                </a:cxn>
                <a:cxn ang="0">
                  <a:pos x="106" y="14"/>
                </a:cxn>
                <a:cxn ang="0">
                  <a:pos x="81" y="21"/>
                </a:cxn>
                <a:cxn ang="0">
                  <a:pos x="53" y="28"/>
                </a:cxn>
                <a:cxn ang="0">
                  <a:pos x="26" y="34"/>
                </a:cxn>
                <a:cxn ang="0">
                  <a:pos x="2" y="31"/>
                </a:cxn>
              </a:cxnLst>
              <a:rect l="0" t="0" r="r" b="b"/>
              <a:pathLst>
                <a:path w="153" h="38">
                  <a:moveTo>
                    <a:pt x="2" y="31"/>
                  </a:moveTo>
                  <a:cubicBezTo>
                    <a:pt x="0" y="24"/>
                    <a:pt x="0" y="24"/>
                    <a:pt x="25" y="22"/>
                  </a:cubicBezTo>
                  <a:cubicBezTo>
                    <a:pt x="50" y="19"/>
                    <a:pt x="50" y="19"/>
                    <a:pt x="50" y="19"/>
                  </a:cubicBezTo>
                  <a:cubicBezTo>
                    <a:pt x="76" y="9"/>
                    <a:pt x="76" y="9"/>
                    <a:pt x="76" y="9"/>
                  </a:cubicBezTo>
                  <a:cubicBezTo>
                    <a:pt x="101" y="8"/>
                    <a:pt x="101" y="8"/>
                    <a:pt x="101" y="8"/>
                  </a:cubicBezTo>
                  <a:cubicBezTo>
                    <a:pt x="101" y="8"/>
                    <a:pt x="112" y="0"/>
                    <a:pt x="126" y="0"/>
                  </a:cubicBezTo>
                  <a:cubicBezTo>
                    <a:pt x="140" y="0"/>
                    <a:pt x="153" y="0"/>
                    <a:pt x="153" y="0"/>
                  </a:cubicBezTo>
                  <a:cubicBezTo>
                    <a:pt x="153" y="0"/>
                    <a:pt x="141" y="8"/>
                    <a:pt x="132" y="9"/>
                  </a:cubicBezTo>
                  <a:cubicBezTo>
                    <a:pt x="123" y="11"/>
                    <a:pt x="106" y="14"/>
                    <a:pt x="106" y="14"/>
                  </a:cubicBezTo>
                  <a:cubicBezTo>
                    <a:pt x="106" y="14"/>
                    <a:pt x="95" y="17"/>
                    <a:pt x="81" y="21"/>
                  </a:cubicBezTo>
                  <a:cubicBezTo>
                    <a:pt x="66" y="25"/>
                    <a:pt x="53" y="28"/>
                    <a:pt x="53" y="28"/>
                  </a:cubicBezTo>
                  <a:cubicBezTo>
                    <a:pt x="26" y="34"/>
                    <a:pt x="26" y="34"/>
                    <a:pt x="26" y="34"/>
                  </a:cubicBezTo>
                  <a:cubicBezTo>
                    <a:pt x="26" y="34"/>
                    <a:pt x="4" y="38"/>
                    <a:pt x="2"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269">
              <a:extLst>
                <a:ext uri="{FF2B5EF4-FFF2-40B4-BE49-F238E27FC236}">
                  <a16:creationId xmlns:a16="http://schemas.microsoft.com/office/drawing/2014/main" id="{564C652F-A08B-4BD2-81B2-69B57D42465F}"/>
                </a:ext>
              </a:extLst>
            </p:cNvPr>
            <p:cNvSpPr>
              <a:spLocks/>
            </p:cNvSpPr>
            <p:nvPr/>
          </p:nvSpPr>
          <p:spPr bwMode="auto">
            <a:xfrm>
              <a:off x="2295526" y="3270251"/>
              <a:ext cx="217488" cy="90488"/>
            </a:xfrm>
            <a:custGeom>
              <a:avLst/>
              <a:gdLst/>
              <a:ahLst/>
              <a:cxnLst>
                <a:cxn ang="0">
                  <a:pos x="2" y="5"/>
                </a:cxn>
                <a:cxn ang="0">
                  <a:pos x="24" y="18"/>
                </a:cxn>
                <a:cxn ang="0">
                  <a:pos x="48" y="24"/>
                </a:cxn>
                <a:cxn ang="0">
                  <a:pos x="72" y="38"/>
                </a:cxn>
                <a:cxn ang="0">
                  <a:pos x="95" y="43"/>
                </a:cxn>
                <a:cxn ang="0">
                  <a:pos x="119" y="55"/>
                </a:cxn>
                <a:cxn ang="0">
                  <a:pos x="144" y="60"/>
                </a:cxn>
                <a:cxn ang="0">
                  <a:pos x="125" y="48"/>
                </a:cxn>
                <a:cxn ang="0">
                  <a:pos x="100" y="39"/>
                </a:cxn>
                <a:cxn ang="0">
                  <a:pos x="77" y="28"/>
                </a:cxn>
                <a:cxn ang="0">
                  <a:pos x="51" y="17"/>
                </a:cxn>
                <a:cxn ang="0">
                  <a:pos x="26" y="7"/>
                </a:cxn>
                <a:cxn ang="0">
                  <a:pos x="2" y="5"/>
                </a:cxn>
              </a:cxnLst>
              <a:rect l="0" t="0" r="r" b="b"/>
              <a:pathLst>
                <a:path w="144" h="60">
                  <a:moveTo>
                    <a:pt x="2" y="5"/>
                  </a:moveTo>
                  <a:cubicBezTo>
                    <a:pt x="0" y="11"/>
                    <a:pt x="0" y="11"/>
                    <a:pt x="24" y="18"/>
                  </a:cubicBezTo>
                  <a:cubicBezTo>
                    <a:pt x="48" y="24"/>
                    <a:pt x="48" y="24"/>
                    <a:pt x="48" y="24"/>
                  </a:cubicBezTo>
                  <a:cubicBezTo>
                    <a:pt x="72" y="38"/>
                    <a:pt x="72" y="38"/>
                    <a:pt x="72" y="38"/>
                  </a:cubicBezTo>
                  <a:cubicBezTo>
                    <a:pt x="95" y="43"/>
                    <a:pt x="95" y="43"/>
                    <a:pt x="95" y="43"/>
                  </a:cubicBezTo>
                  <a:cubicBezTo>
                    <a:pt x="95" y="43"/>
                    <a:pt x="105" y="52"/>
                    <a:pt x="119" y="55"/>
                  </a:cubicBezTo>
                  <a:cubicBezTo>
                    <a:pt x="133" y="58"/>
                    <a:pt x="144" y="60"/>
                    <a:pt x="144" y="60"/>
                  </a:cubicBezTo>
                  <a:cubicBezTo>
                    <a:pt x="144" y="60"/>
                    <a:pt x="134" y="51"/>
                    <a:pt x="125" y="48"/>
                  </a:cubicBezTo>
                  <a:cubicBezTo>
                    <a:pt x="116" y="45"/>
                    <a:pt x="100" y="39"/>
                    <a:pt x="100" y="39"/>
                  </a:cubicBezTo>
                  <a:cubicBezTo>
                    <a:pt x="100" y="39"/>
                    <a:pt x="90" y="34"/>
                    <a:pt x="77" y="28"/>
                  </a:cubicBezTo>
                  <a:cubicBezTo>
                    <a:pt x="63" y="22"/>
                    <a:pt x="51" y="17"/>
                    <a:pt x="51" y="17"/>
                  </a:cubicBezTo>
                  <a:cubicBezTo>
                    <a:pt x="26" y="7"/>
                    <a:pt x="26" y="7"/>
                    <a:pt x="26" y="7"/>
                  </a:cubicBezTo>
                  <a:cubicBezTo>
                    <a:pt x="26" y="7"/>
                    <a:pt x="5" y="0"/>
                    <a:pt x="2"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270">
              <a:extLst>
                <a:ext uri="{FF2B5EF4-FFF2-40B4-BE49-F238E27FC236}">
                  <a16:creationId xmlns:a16="http://schemas.microsoft.com/office/drawing/2014/main" id="{13766A2E-FBA3-4FE5-A4C1-13254B30689F}"/>
                </a:ext>
              </a:extLst>
            </p:cNvPr>
            <p:cNvSpPr>
              <a:spLocks/>
            </p:cNvSpPr>
            <p:nvPr/>
          </p:nvSpPr>
          <p:spPr bwMode="auto">
            <a:xfrm>
              <a:off x="2268538" y="3762376"/>
              <a:ext cx="168275" cy="168275"/>
            </a:xfrm>
            <a:custGeom>
              <a:avLst/>
              <a:gdLst/>
              <a:ahLst/>
              <a:cxnLst>
                <a:cxn ang="0">
                  <a:pos x="5" y="108"/>
                </a:cxn>
                <a:cxn ang="0">
                  <a:pos x="25" y="93"/>
                </a:cxn>
                <a:cxn ang="0">
                  <a:pos x="40" y="74"/>
                </a:cxn>
                <a:cxn ang="0">
                  <a:pos x="63" y="58"/>
                </a:cxn>
                <a:cxn ang="0">
                  <a:pos x="76" y="38"/>
                </a:cxn>
                <a:cxn ang="0">
                  <a:pos x="97" y="21"/>
                </a:cxn>
                <a:cxn ang="0">
                  <a:pos x="112" y="0"/>
                </a:cxn>
                <a:cxn ang="0">
                  <a:pos x="93" y="13"/>
                </a:cxn>
                <a:cxn ang="0">
                  <a:pos x="75" y="32"/>
                </a:cxn>
                <a:cxn ang="0">
                  <a:pos x="56" y="49"/>
                </a:cxn>
                <a:cxn ang="0">
                  <a:pos x="35" y="68"/>
                </a:cxn>
                <a:cxn ang="0">
                  <a:pos x="15" y="87"/>
                </a:cxn>
                <a:cxn ang="0">
                  <a:pos x="5" y="108"/>
                </a:cxn>
              </a:cxnLst>
              <a:rect l="0" t="0" r="r" b="b"/>
              <a:pathLst>
                <a:path w="112" h="112">
                  <a:moveTo>
                    <a:pt x="5" y="108"/>
                  </a:moveTo>
                  <a:cubicBezTo>
                    <a:pt x="9" y="112"/>
                    <a:pt x="9" y="112"/>
                    <a:pt x="25" y="93"/>
                  </a:cubicBezTo>
                  <a:cubicBezTo>
                    <a:pt x="40" y="74"/>
                    <a:pt x="40" y="74"/>
                    <a:pt x="40" y="74"/>
                  </a:cubicBezTo>
                  <a:cubicBezTo>
                    <a:pt x="63" y="58"/>
                    <a:pt x="63" y="58"/>
                    <a:pt x="63" y="58"/>
                  </a:cubicBezTo>
                  <a:cubicBezTo>
                    <a:pt x="76" y="38"/>
                    <a:pt x="76" y="38"/>
                    <a:pt x="76" y="38"/>
                  </a:cubicBezTo>
                  <a:cubicBezTo>
                    <a:pt x="76" y="38"/>
                    <a:pt x="89" y="32"/>
                    <a:pt x="97" y="21"/>
                  </a:cubicBezTo>
                  <a:cubicBezTo>
                    <a:pt x="105" y="10"/>
                    <a:pt x="112" y="0"/>
                    <a:pt x="112" y="0"/>
                  </a:cubicBezTo>
                  <a:cubicBezTo>
                    <a:pt x="112" y="0"/>
                    <a:pt x="99" y="6"/>
                    <a:pt x="93" y="13"/>
                  </a:cubicBezTo>
                  <a:cubicBezTo>
                    <a:pt x="86" y="20"/>
                    <a:pt x="75" y="32"/>
                    <a:pt x="75" y="32"/>
                  </a:cubicBezTo>
                  <a:cubicBezTo>
                    <a:pt x="75" y="32"/>
                    <a:pt x="67" y="39"/>
                    <a:pt x="56" y="49"/>
                  </a:cubicBezTo>
                  <a:cubicBezTo>
                    <a:pt x="44" y="59"/>
                    <a:pt x="35" y="68"/>
                    <a:pt x="35" y="68"/>
                  </a:cubicBezTo>
                  <a:cubicBezTo>
                    <a:pt x="15" y="87"/>
                    <a:pt x="15" y="87"/>
                    <a:pt x="15" y="87"/>
                  </a:cubicBezTo>
                  <a:cubicBezTo>
                    <a:pt x="15" y="87"/>
                    <a:pt x="0" y="103"/>
                    <a:pt x="5" y="10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271">
              <a:extLst>
                <a:ext uri="{FF2B5EF4-FFF2-40B4-BE49-F238E27FC236}">
                  <a16:creationId xmlns:a16="http://schemas.microsoft.com/office/drawing/2014/main" id="{12EA4CF6-638E-4941-9723-1141BC0CD682}"/>
                </a:ext>
              </a:extLst>
            </p:cNvPr>
            <p:cNvSpPr>
              <a:spLocks/>
            </p:cNvSpPr>
            <p:nvPr/>
          </p:nvSpPr>
          <p:spPr bwMode="auto">
            <a:xfrm>
              <a:off x="2500313" y="3833813"/>
              <a:ext cx="63500" cy="223838"/>
            </a:xfrm>
            <a:custGeom>
              <a:avLst/>
              <a:gdLst/>
              <a:ahLst/>
              <a:cxnLst>
                <a:cxn ang="0">
                  <a:pos x="6" y="147"/>
                </a:cxn>
                <a:cxn ang="0">
                  <a:pos x="16" y="125"/>
                </a:cxn>
                <a:cxn ang="0">
                  <a:pos x="19" y="100"/>
                </a:cxn>
                <a:cxn ang="0">
                  <a:pos x="30" y="74"/>
                </a:cxn>
                <a:cxn ang="0">
                  <a:pos x="32" y="51"/>
                </a:cxn>
                <a:cxn ang="0">
                  <a:pos x="41" y="26"/>
                </a:cxn>
                <a:cxn ang="0">
                  <a:pos x="42" y="0"/>
                </a:cxn>
                <a:cxn ang="0">
                  <a:pos x="33" y="21"/>
                </a:cxn>
                <a:cxn ang="0">
                  <a:pos x="27" y="46"/>
                </a:cxn>
                <a:cxn ang="0">
                  <a:pos x="19" y="71"/>
                </a:cxn>
                <a:cxn ang="0">
                  <a:pos x="11" y="97"/>
                </a:cxn>
                <a:cxn ang="0">
                  <a:pos x="5" y="124"/>
                </a:cxn>
                <a:cxn ang="0">
                  <a:pos x="6" y="147"/>
                </a:cxn>
              </a:cxnLst>
              <a:rect l="0" t="0" r="r" b="b"/>
              <a:pathLst>
                <a:path w="42" h="149">
                  <a:moveTo>
                    <a:pt x="6" y="147"/>
                  </a:moveTo>
                  <a:cubicBezTo>
                    <a:pt x="12" y="149"/>
                    <a:pt x="12" y="149"/>
                    <a:pt x="16" y="125"/>
                  </a:cubicBezTo>
                  <a:cubicBezTo>
                    <a:pt x="19" y="100"/>
                    <a:pt x="19" y="100"/>
                    <a:pt x="19" y="100"/>
                  </a:cubicBezTo>
                  <a:cubicBezTo>
                    <a:pt x="30" y="74"/>
                    <a:pt x="30" y="74"/>
                    <a:pt x="30" y="74"/>
                  </a:cubicBezTo>
                  <a:cubicBezTo>
                    <a:pt x="32" y="51"/>
                    <a:pt x="32" y="51"/>
                    <a:pt x="32" y="51"/>
                  </a:cubicBezTo>
                  <a:cubicBezTo>
                    <a:pt x="32" y="51"/>
                    <a:pt x="40" y="39"/>
                    <a:pt x="41" y="26"/>
                  </a:cubicBezTo>
                  <a:cubicBezTo>
                    <a:pt x="42" y="12"/>
                    <a:pt x="42" y="0"/>
                    <a:pt x="42" y="0"/>
                  </a:cubicBezTo>
                  <a:cubicBezTo>
                    <a:pt x="42" y="0"/>
                    <a:pt x="35" y="12"/>
                    <a:pt x="33" y="21"/>
                  </a:cubicBezTo>
                  <a:cubicBezTo>
                    <a:pt x="31" y="30"/>
                    <a:pt x="27" y="46"/>
                    <a:pt x="27" y="46"/>
                  </a:cubicBezTo>
                  <a:cubicBezTo>
                    <a:pt x="27" y="46"/>
                    <a:pt x="24" y="56"/>
                    <a:pt x="19" y="71"/>
                  </a:cubicBezTo>
                  <a:cubicBezTo>
                    <a:pt x="15" y="85"/>
                    <a:pt x="11" y="97"/>
                    <a:pt x="11" y="97"/>
                  </a:cubicBezTo>
                  <a:cubicBezTo>
                    <a:pt x="5" y="124"/>
                    <a:pt x="5" y="124"/>
                    <a:pt x="5" y="124"/>
                  </a:cubicBezTo>
                  <a:cubicBezTo>
                    <a:pt x="5" y="124"/>
                    <a:pt x="0" y="146"/>
                    <a:pt x="6" y="14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272">
              <a:extLst>
                <a:ext uri="{FF2B5EF4-FFF2-40B4-BE49-F238E27FC236}">
                  <a16:creationId xmlns:a16="http://schemas.microsoft.com/office/drawing/2014/main" id="{1F36C5F7-8DB9-44F0-947A-2CA03B8317A2}"/>
                </a:ext>
              </a:extLst>
            </p:cNvPr>
            <p:cNvSpPr>
              <a:spLocks/>
            </p:cNvSpPr>
            <p:nvPr/>
          </p:nvSpPr>
          <p:spPr bwMode="auto">
            <a:xfrm>
              <a:off x="2843213" y="3702051"/>
              <a:ext cx="147638" cy="187325"/>
            </a:xfrm>
            <a:custGeom>
              <a:avLst/>
              <a:gdLst/>
              <a:ahLst/>
              <a:cxnLst>
                <a:cxn ang="0">
                  <a:pos x="93" y="120"/>
                </a:cxn>
                <a:cxn ang="0">
                  <a:pos x="81" y="98"/>
                </a:cxn>
                <a:cxn ang="0">
                  <a:pos x="64" y="81"/>
                </a:cxn>
                <a:cxn ang="0">
                  <a:pos x="50" y="56"/>
                </a:cxn>
                <a:cxn ang="0">
                  <a:pos x="33" y="40"/>
                </a:cxn>
                <a:cxn ang="0">
                  <a:pos x="19" y="17"/>
                </a:cxn>
                <a:cxn ang="0">
                  <a:pos x="0" y="0"/>
                </a:cxn>
                <a:cxn ang="0">
                  <a:pos x="10" y="21"/>
                </a:cxn>
                <a:cxn ang="0">
                  <a:pos x="27" y="40"/>
                </a:cxn>
                <a:cxn ang="0">
                  <a:pos x="41" y="62"/>
                </a:cxn>
                <a:cxn ang="0">
                  <a:pos x="57" y="85"/>
                </a:cxn>
                <a:cxn ang="0">
                  <a:pos x="73" y="107"/>
                </a:cxn>
                <a:cxn ang="0">
                  <a:pos x="93" y="120"/>
                </a:cxn>
              </a:cxnLst>
              <a:rect l="0" t="0" r="r" b="b"/>
              <a:pathLst>
                <a:path w="98" h="124">
                  <a:moveTo>
                    <a:pt x="93" y="120"/>
                  </a:moveTo>
                  <a:cubicBezTo>
                    <a:pt x="98" y="116"/>
                    <a:pt x="98" y="116"/>
                    <a:pt x="81" y="98"/>
                  </a:cubicBezTo>
                  <a:cubicBezTo>
                    <a:pt x="64" y="81"/>
                    <a:pt x="64" y="81"/>
                    <a:pt x="64" y="81"/>
                  </a:cubicBezTo>
                  <a:cubicBezTo>
                    <a:pt x="50" y="56"/>
                    <a:pt x="50" y="56"/>
                    <a:pt x="50" y="56"/>
                  </a:cubicBezTo>
                  <a:cubicBezTo>
                    <a:pt x="33" y="40"/>
                    <a:pt x="33" y="40"/>
                    <a:pt x="33" y="40"/>
                  </a:cubicBezTo>
                  <a:cubicBezTo>
                    <a:pt x="33" y="40"/>
                    <a:pt x="29" y="27"/>
                    <a:pt x="19" y="17"/>
                  </a:cubicBezTo>
                  <a:cubicBezTo>
                    <a:pt x="9" y="8"/>
                    <a:pt x="0" y="0"/>
                    <a:pt x="0" y="0"/>
                  </a:cubicBezTo>
                  <a:cubicBezTo>
                    <a:pt x="0" y="0"/>
                    <a:pt x="4" y="13"/>
                    <a:pt x="10" y="21"/>
                  </a:cubicBezTo>
                  <a:cubicBezTo>
                    <a:pt x="16" y="28"/>
                    <a:pt x="27" y="40"/>
                    <a:pt x="27" y="40"/>
                  </a:cubicBezTo>
                  <a:cubicBezTo>
                    <a:pt x="27" y="40"/>
                    <a:pt x="33" y="50"/>
                    <a:pt x="41" y="62"/>
                  </a:cubicBezTo>
                  <a:cubicBezTo>
                    <a:pt x="49" y="74"/>
                    <a:pt x="57" y="85"/>
                    <a:pt x="57" y="85"/>
                  </a:cubicBezTo>
                  <a:cubicBezTo>
                    <a:pt x="73" y="107"/>
                    <a:pt x="73" y="107"/>
                    <a:pt x="73" y="107"/>
                  </a:cubicBezTo>
                  <a:cubicBezTo>
                    <a:pt x="73" y="107"/>
                    <a:pt x="88" y="124"/>
                    <a:pt x="93" y="1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273">
              <a:extLst>
                <a:ext uri="{FF2B5EF4-FFF2-40B4-BE49-F238E27FC236}">
                  <a16:creationId xmlns:a16="http://schemas.microsoft.com/office/drawing/2014/main" id="{E723DF09-D03A-4204-8A26-327F63B40CAF}"/>
                </a:ext>
              </a:extLst>
            </p:cNvPr>
            <p:cNvSpPr>
              <a:spLocks/>
            </p:cNvSpPr>
            <p:nvPr/>
          </p:nvSpPr>
          <p:spPr bwMode="auto">
            <a:xfrm>
              <a:off x="3003551" y="3687763"/>
              <a:ext cx="187325" cy="147638"/>
            </a:xfrm>
            <a:custGeom>
              <a:avLst/>
              <a:gdLst/>
              <a:ahLst/>
              <a:cxnLst>
                <a:cxn ang="0">
                  <a:pos x="119" y="94"/>
                </a:cxn>
                <a:cxn ang="0">
                  <a:pos x="103" y="75"/>
                </a:cxn>
                <a:cxn ang="0">
                  <a:pos x="82" y="62"/>
                </a:cxn>
                <a:cxn ang="0">
                  <a:pos x="63" y="41"/>
                </a:cxn>
                <a:cxn ang="0">
                  <a:pos x="42" y="30"/>
                </a:cxn>
                <a:cxn ang="0">
                  <a:pos x="23" y="12"/>
                </a:cxn>
                <a:cxn ang="0">
                  <a:pos x="0" y="0"/>
                </a:cxn>
                <a:cxn ang="0">
                  <a:pos x="15" y="17"/>
                </a:cxn>
                <a:cxn ang="0">
                  <a:pos x="36" y="32"/>
                </a:cxn>
                <a:cxn ang="0">
                  <a:pos x="55" y="50"/>
                </a:cxn>
                <a:cxn ang="0">
                  <a:pos x="76" y="68"/>
                </a:cxn>
                <a:cxn ang="0">
                  <a:pos x="98" y="85"/>
                </a:cxn>
                <a:cxn ang="0">
                  <a:pos x="119" y="94"/>
                </a:cxn>
              </a:cxnLst>
              <a:rect l="0" t="0" r="r" b="b"/>
              <a:pathLst>
                <a:path w="124" h="98">
                  <a:moveTo>
                    <a:pt x="119" y="94"/>
                  </a:moveTo>
                  <a:cubicBezTo>
                    <a:pt x="124" y="89"/>
                    <a:pt x="124" y="89"/>
                    <a:pt x="103" y="75"/>
                  </a:cubicBezTo>
                  <a:cubicBezTo>
                    <a:pt x="82" y="62"/>
                    <a:pt x="82" y="62"/>
                    <a:pt x="82" y="62"/>
                  </a:cubicBezTo>
                  <a:cubicBezTo>
                    <a:pt x="63" y="41"/>
                    <a:pt x="63" y="41"/>
                    <a:pt x="63" y="41"/>
                  </a:cubicBezTo>
                  <a:cubicBezTo>
                    <a:pt x="42" y="30"/>
                    <a:pt x="42" y="30"/>
                    <a:pt x="42" y="30"/>
                  </a:cubicBezTo>
                  <a:cubicBezTo>
                    <a:pt x="42" y="30"/>
                    <a:pt x="35" y="18"/>
                    <a:pt x="23" y="12"/>
                  </a:cubicBezTo>
                  <a:cubicBezTo>
                    <a:pt x="11" y="5"/>
                    <a:pt x="0" y="0"/>
                    <a:pt x="0" y="0"/>
                  </a:cubicBezTo>
                  <a:cubicBezTo>
                    <a:pt x="0" y="0"/>
                    <a:pt x="8" y="11"/>
                    <a:pt x="15" y="17"/>
                  </a:cubicBezTo>
                  <a:cubicBezTo>
                    <a:pt x="23" y="22"/>
                    <a:pt x="36" y="32"/>
                    <a:pt x="36" y="32"/>
                  </a:cubicBezTo>
                  <a:cubicBezTo>
                    <a:pt x="36" y="32"/>
                    <a:pt x="44" y="40"/>
                    <a:pt x="55" y="50"/>
                  </a:cubicBezTo>
                  <a:cubicBezTo>
                    <a:pt x="66" y="60"/>
                    <a:pt x="76" y="68"/>
                    <a:pt x="76" y="68"/>
                  </a:cubicBezTo>
                  <a:cubicBezTo>
                    <a:pt x="98" y="85"/>
                    <a:pt x="98" y="85"/>
                    <a:pt x="98" y="85"/>
                  </a:cubicBezTo>
                  <a:cubicBezTo>
                    <a:pt x="98" y="85"/>
                    <a:pt x="115" y="98"/>
                    <a:pt x="119" y="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274">
              <a:extLst>
                <a:ext uri="{FF2B5EF4-FFF2-40B4-BE49-F238E27FC236}">
                  <a16:creationId xmlns:a16="http://schemas.microsoft.com/office/drawing/2014/main" id="{DD4F7147-EB7D-4951-8FDE-74A63FB89931}"/>
                </a:ext>
              </a:extLst>
            </p:cNvPr>
            <p:cNvSpPr>
              <a:spLocks/>
            </p:cNvSpPr>
            <p:nvPr/>
          </p:nvSpPr>
          <p:spPr bwMode="auto">
            <a:xfrm>
              <a:off x="2208213" y="3179763"/>
              <a:ext cx="206375" cy="114300"/>
            </a:xfrm>
            <a:custGeom>
              <a:avLst/>
              <a:gdLst/>
              <a:ahLst/>
              <a:cxnLst>
                <a:cxn ang="0">
                  <a:pos x="3" y="5"/>
                </a:cxn>
                <a:cxn ang="0">
                  <a:pos x="22" y="20"/>
                </a:cxn>
                <a:cxn ang="0">
                  <a:pos x="45" y="29"/>
                </a:cxn>
                <a:cxn ang="0">
                  <a:pos x="68" y="46"/>
                </a:cxn>
                <a:cxn ang="0">
                  <a:pos x="90" y="54"/>
                </a:cxn>
                <a:cxn ang="0">
                  <a:pos x="112" y="68"/>
                </a:cxn>
                <a:cxn ang="0">
                  <a:pos x="137" y="76"/>
                </a:cxn>
                <a:cxn ang="0">
                  <a:pos x="119" y="62"/>
                </a:cxn>
                <a:cxn ang="0">
                  <a:pos x="96" y="50"/>
                </a:cxn>
                <a:cxn ang="0">
                  <a:pos x="74" y="37"/>
                </a:cxn>
                <a:cxn ang="0">
                  <a:pos x="50" y="22"/>
                </a:cxn>
                <a:cxn ang="0">
                  <a:pos x="26" y="9"/>
                </a:cxn>
                <a:cxn ang="0">
                  <a:pos x="3" y="5"/>
                </a:cxn>
              </a:cxnLst>
              <a:rect l="0" t="0" r="r" b="b"/>
              <a:pathLst>
                <a:path w="137" h="76">
                  <a:moveTo>
                    <a:pt x="3" y="5"/>
                  </a:moveTo>
                  <a:cubicBezTo>
                    <a:pt x="0" y="11"/>
                    <a:pt x="0" y="11"/>
                    <a:pt x="22" y="20"/>
                  </a:cubicBezTo>
                  <a:cubicBezTo>
                    <a:pt x="45" y="29"/>
                    <a:pt x="45" y="29"/>
                    <a:pt x="45" y="29"/>
                  </a:cubicBezTo>
                  <a:cubicBezTo>
                    <a:pt x="68" y="46"/>
                    <a:pt x="68" y="46"/>
                    <a:pt x="68" y="46"/>
                  </a:cubicBezTo>
                  <a:cubicBezTo>
                    <a:pt x="90" y="54"/>
                    <a:pt x="90" y="54"/>
                    <a:pt x="90" y="54"/>
                  </a:cubicBezTo>
                  <a:cubicBezTo>
                    <a:pt x="90" y="54"/>
                    <a:pt x="99" y="64"/>
                    <a:pt x="112" y="68"/>
                  </a:cubicBezTo>
                  <a:cubicBezTo>
                    <a:pt x="125" y="73"/>
                    <a:pt x="137" y="76"/>
                    <a:pt x="137" y="76"/>
                  </a:cubicBezTo>
                  <a:cubicBezTo>
                    <a:pt x="137" y="76"/>
                    <a:pt x="127" y="66"/>
                    <a:pt x="119" y="62"/>
                  </a:cubicBezTo>
                  <a:cubicBezTo>
                    <a:pt x="111" y="58"/>
                    <a:pt x="96" y="50"/>
                    <a:pt x="96" y="50"/>
                  </a:cubicBezTo>
                  <a:cubicBezTo>
                    <a:pt x="96" y="50"/>
                    <a:pt x="86" y="45"/>
                    <a:pt x="74" y="37"/>
                  </a:cubicBezTo>
                  <a:cubicBezTo>
                    <a:pt x="61" y="29"/>
                    <a:pt x="50" y="22"/>
                    <a:pt x="50" y="22"/>
                  </a:cubicBezTo>
                  <a:cubicBezTo>
                    <a:pt x="26" y="9"/>
                    <a:pt x="26" y="9"/>
                    <a:pt x="26" y="9"/>
                  </a:cubicBezTo>
                  <a:cubicBezTo>
                    <a:pt x="26" y="9"/>
                    <a:pt x="6" y="0"/>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275">
              <a:extLst>
                <a:ext uri="{FF2B5EF4-FFF2-40B4-BE49-F238E27FC236}">
                  <a16:creationId xmlns:a16="http://schemas.microsoft.com/office/drawing/2014/main" id="{38EBC0B3-7258-40D9-B1E0-5FFE225AA120}"/>
                </a:ext>
              </a:extLst>
            </p:cNvPr>
            <p:cNvSpPr>
              <a:spLocks/>
            </p:cNvSpPr>
            <p:nvPr/>
          </p:nvSpPr>
          <p:spPr bwMode="auto">
            <a:xfrm>
              <a:off x="2681288" y="3251201"/>
              <a:ext cx="22225" cy="184150"/>
            </a:xfrm>
            <a:custGeom>
              <a:avLst/>
              <a:gdLst/>
              <a:ahLst/>
              <a:cxnLst>
                <a:cxn ang="0">
                  <a:pos x="8" y="0"/>
                </a:cxn>
                <a:cxn ang="0">
                  <a:pos x="11" y="19"/>
                </a:cxn>
                <a:cxn ang="0">
                  <a:pos x="8" y="39"/>
                </a:cxn>
                <a:cxn ang="0">
                  <a:pos x="11" y="62"/>
                </a:cxn>
                <a:cxn ang="0">
                  <a:pos x="7" y="81"/>
                </a:cxn>
                <a:cxn ang="0">
                  <a:pos x="8" y="102"/>
                </a:cxn>
                <a:cxn ang="0">
                  <a:pos x="3" y="122"/>
                </a:cxn>
                <a:cxn ang="0">
                  <a:pos x="0" y="104"/>
                </a:cxn>
                <a:cxn ang="0">
                  <a:pos x="2" y="83"/>
                </a:cxn>
                <a:cxn ang="0">
                  <a:pos x="1" y="63"/>
                </a:cxn>
                <a:cxn ang="0">
                  <a:pos x="1" y="40"/>
                </a:cxn>
                <a:cxn ang="0">
                  <a:pos x="1" y="18"/>
                </a:cxn>
                <a:cxn ang="0">
                  <a:pos x="8" y="0"/>
                </a:cxn>
              </a:cxnLst>
              <a:rect l="0" t="0" r="r" b="b"/>
              <a:pathLst>
                <a:path w="14" h="122">
                  <a:moveTo>
                    <a:pt x="8" y="0"/>
                  </a:moveTo>
                  <a:cubicBezTo>
                    <a:pt x="14" y="0"/>
                    <a:pt x="14" y="0"/>
                    <a:pt x="11" y="19"/>
                  </a:cubicBezTo>
                  <a:cubicBezTo>
                    <a:pt x="8" y="39"/>
                    <a:pt x="8" y="39"/>
                    <a:pt x="8" y="39"/>
                  </a:cubicBezTo>
                  <a:cubicBezTo>
                    <a:pt x="11" y="62"/>
                    <a:pt x="11" y="62"/>
                    <a:pt x="11" y="62"/>
                  </a:cubicBezTo>
                  <a:cubicBezTo>
                    <a:pt x="7" y="81"/>
                    <a:pt x="7" y="81"/>
                    <a:pt x="7" y="81"/>
                  </a:cubicBezTo>
                  <a:cubicBezTo>
                    <a:pt x="7" y="81"/>
                    <a:pt x="10" y="91"/>
                    <a:pt x="8" y="102"/>
                  </a:cubicBezTo>
                  <a:cubicBezTo>
                    <a:pt x="5" y="113"/>
                    <a:pt x="3" y="122"/>
                    <a:pt x="3" y="122"/>
                  </a:cubicBezTo>
                  <a:cubicBezTo>
                    <a:pt x="3" y="122"/>
                    <a:pt x="0" y="112"/>
                    <a:pt x="0" y="104"/>
                  </a:cubicBezTo>
                  <a:cubicBezTo>
                    <a:pt x="1" y="97"/>
                    <a:pt x="2" y="83"/>
                    <a:pt x="2" y="83"/>
                  </a:cubicBezTo>
                  <a:cubicBezTo>
                    <a:pt x="2" y="83"/>
                    <a:pt x="1" y="75"/>
                    <a:pt x="1" y="63"/>
                  </a:cubicBezTo>
                  <a:cubicBezTo>
                    <a:pt x="1" y="51"/>
                    <a:pt x="1" y="40"/>
                    <a:pt x="1" y="40"/>
                  </a:cubicBezTo>
                  <a:cubicBezTo>
                    <a:pt x="1" y="18"/>
                    <a:pt x="1" y="18"/>
                    <a:pt x="1" y="18"/>
                  </a:cubicBezTo>
                  <a:cubicBezTo>
                    <a:pt x="1" y="18"/>
                    <a:pt x="3" y="0"/>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276">
              <a:extLst>
                <a:ext uri="{FF2B5EF4-FFF2-40B4-BE49-F238E27FC236}">
                  <a16:creationId xmlns:a16="http://schemas.microsoft.com/office/drawing/2014/main" id="{16ADC57F-D8EA-4941-A344-226BF3F9E94F}"/>
                </a:ext>
              </a:extLst>
            </p:cNvPr>
            <p:cNvSpPr>
              <a:spLocks/>
            </p:cNvSpPr>
            <p:nvPr/>
          </p:nvSpPr>
          <p:spPr bwMode="auto">
            <a:xfrm>
              <a:off x="2608263" y="3289301"/>
              <a:ext cx="71438" cy="176213"/>
            </a:xfrm>
            <a:custGeom>
              <a:avLst/>
              <a:gdLst/>
              <a:ahLst/>
              <a:cxnLst>
                <a:cxn ang="0">
                  <a:pos x="5" y="3"/>
                </a:cxn>
                <a:cxn ang="0">
                  <a:pos x="15" y="20"/>
                </a:cxn>
                <a:cxn ang="0">
                  <a:pos x="20" y="39"/>
                </a:cxn>
                <a:cxn ang="0">
                  <a:pos x="31" y="59"/>
                </a:cxn>
                <a:cxn ang="0">
                  <a:pos x="35" y="78"/>
                </a:cxn>
                <a:cxn ang="0">
                  <a:pos x="45" y="97"/>
                </a:cxn>
                <a:cxn ang="0">
                  <a:pos x="48" y="117"/>
                </a:cxn>
                <a:cxn ang="0">
                  <a:pos x="38" y="102"/>
                </a:cxn>
                <a:cxn ang="0">
                  <a:pos x="32" y="82"/>
                </a:cxn>
                <a:cxn ang="0">
                  <a:pos x="23" y="63"/>
                </a:cxn>
                <a:cxn ang="0">
                  <a:pos x="14" y="43"/>
                </a:cxn>
                <a:cxn ang="0">
                  <a:pos x="6" y="22"/>
                </a:cxn>
                <a:cxn ang="0">
                  <a:pos x="5" y="3"/>
                </a:cxn>
              </a:cxnLst>
              <a:rect l="0" t="0" r="r" b="b"/>
              <a:pathLst>
                <a:path w="48" h="117">
                  <a:moveTo>
                    <a:pt x="5" y="3"/>
                  </a:moveTo>
                  <a:cubicBezTo>
                    <a:pt x="10" y="0"/>
                    <a:pt x="10" y="0"/>
                    <a:pt x="15" y="20"/>
                  </a:cubicBezTo>
                  <a:cubicBezTo>
                    <a:pt x="20" y="39"/>
                    <a:pt x="20" y="39"/>
                    <a:pt x="20" y="39"/>
                  </a:cubicBezTo>
                  <a:cubicBezTo>
                    <a:pt x="31" y="59"/>
                    <a:pt x="31" y="59"/>
                    <a:pt x="31" y="59"/>
                  </a:cubicBezTo>
                  <a:cubicBezTo>
                    <a:pt x="35" y="78"/>
                    <a:pt x="35" y="78"/>
                    <a:pt x="35" y="78"/>
                  </a:cubicBezTo>
                  <a:cubicBezTo>
                    <a:pt x="35" y="78"/>
                    <a:pt x="43" y="86"/>
                    <a:pt x="45" y="97"/>
                  </a:cubicBezTo>
                  <a:cubicBezTo>
                    <a:pt x="47" y="108"/>
                    <a:pt x="48" y="117"/>
                    <a:pt x="48" y="117"/>
                  </a:cubicBezTo>
                  <a:cubicBezTo>
                    <a:pt x="48" y="117"/>
                    <a:pt x="41" y="109"/>
                    <a:pt x="38" y="102"/>
                  </a:cubicBezTo>
                  <a:cubicBezTo>
                    <a:pt x="36" y="95"/>
                    <a:pt x="32" y="82"/>
                    <a:pt x="32" y="82"/>
                  </a:cubicBezTo>
                  <a:cubicBezTo>
                    <a:pt x="32" y="82"/>
                    <a:pt x="28" y="74"/>
                    <a:pt x="23" y="63"/>
                  </a:cubicBezTo>
                  <a:cubicBezTo>
                    <a:pt x="18" y="52"/>
                    <a:pt x="14" y="43"/>
                    <a:pt x="14" y="43"/>
                  </a:cubicBezTo>
                  <a:cubicBezTo>
                    <a:pt x="6" y="22"/>
                    <a:pt x="6" y="22"/>
                    <a:pt x="6" y="22"/>
                  </a:cubicBezTo>
                  <a:cubicBezTo>
                    <a:pt x="6" y="22"/>
                    <a:pt x="0" y="5"/>
                    <a:pt x="5"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277">
              <a:extLst>
                <a:ext uri="{FF2B5EF4-FFF2-40B4-BE49-F238E27FC236}">
                  <a16:creationId xmlns:a16="http://schemas.microsoft.com/office/drawing/2014/main" id="{43BA2B81-CAFB-45D8-80BA-3934E5AA5425}"/>
                </a:ext>
              </a:extLst>
            </p:cNvPr>
            <p:cNvSpPr>
              <a:spLocks/>
            </p:cNvSpPr>
            <p:nvPr/>
          </p:nvSpPr>
          <p:spPr bwMode="auto">
            <a:xfrm>
              <a:off x="2530476" y="3327401"/>
              <a:ext cx="142875" cy="131763"/>
            </a:xfrm>
            <a:custGeom>
              <a:avLst/>
              <a:gdLst/>
              <a:ahLst/>
              <a:cxnLst>
                <a:cxn ang="0">
                  <a:pos x="3" y="5"/>
                </a:cxn>
                <a:cxn ang="0">
                  <a:pos x="20" y="15"/>
                </a:cxn>
                <a:cxn ang="0">
                  <a:pos x="33" y="30"/>
                </a:cxn>
                <a:cxn ang="0">
                  <a:pos x="52" y="42"/>
                </a:cxn>
                <a:cxn ang="0">
                  <a:pos x="64" y="58"/>
                </a:cxn>
                <a:cxn ang="0">
                  <a:pos x="81" y="71"/>
                </a:cxn>
                <a:cxn ang="0">
                  <a:pos x="94" y="87"/>
                </a:cxn>
                <a:cxn ang="0">
                  <a:pos x="78" y="78"/>
                </a:cxn>
                <a:cxn ang="0">
                  <a:pos x="63" y="63"/>
                </a:cxn>
                <a:cxn ang="0">
                  <a:pos x="47" y="50"/>
                </a:cxn>
                <a:cxn ang="0">
                  <a:pos x="29" y="36"/>
                </a:cxn>
                <a:cxn ang="0">
                  <a:pos x="13" y="22"/>
                </a:cxn>
                <a:cxn ang="0">
                  <a:pos x="3" y="5"/>
                </a:cxn>
              </a:cxnLst>
              <a:rect l="0" t="0" r="r" b="b"/>
              <a:pathLst>
                <a:path w="94" h="87">
                  <a:moveTo>
                    <a:pt x="3" y="5"/>
                  </a:moveTo>
                  <a:cubicBezTo>
                    <a:pt x="7" y="0"/>
                    <a:pt x="7" y="0"/>
                    <a:pt x="20" y="15"/>
                  </a:cubicBezTo>
                  <a:cubicBezTo>
                    <a:pt x="33" y="30"/>
                    <a:pt x="33" y="30"/>
                    <a:pt x="33" y="30"/>
                  </a:cubicBezTo>
                  <a:cubicBezTo>
                    <a:pt x="52" y="42"/>
                    <a:pt x="52" y="42"/>
                    <a:pt x="52" y="42"/>
                  </a:cubicBezTo>
                  <a:cubicBezTo>
                    <a:pt x="64" y="58"/>
                    <a:pt x="64" y="58"/>
                    <a:pt x="64" y="58"/>
                  </a:cubicBezTo>
                  <a:cubicBezTo>
                    <a:pt x="64" y="58"/>
                    <a:pt x="74" y="62"/>
                    <a:pt x="81" y="71"/>
                  </a:cubicBezTo>
                  <a:cubicBezTo>
                    <a:pt x="88" y="80"/>
                    <a:pt x="94" y="87"/>
                    <a:pt x="94" y="87"/>
                  </a:cubicBezTo>
                  <a:cubicBezTo>
                    <a:pt x="94" y="87"/>
                    <a:pt x="83" y="83"/>
                    <a:pt x="78" y="78"/>
                  </a:cubicBezTo>
                  <a:cubicBezTo>
                    <a:pt x="73" y="73"/>
                    <a:pt x="63" y="63"/>
                    <a:pt x="63" y="63"/>
                  </a:cubicBezTo>
                  <a:cubicBezTo>
                    <a:pt x="63" y="63"/>
                    <a:pt x="56" y="58"/>
                    <a:pt x="47" y="50"/>
                  </a:cubicBezTo>
                  <a:cubicBezTo>
                    <a:pt x="37" y="43"/>
                    <a:pt x="29" y="36"/>
                    <a:pt x="29" y="36"/>
                  </a:cubicBezTo>
                  <a:cubicBezTo>
                    <a:pt x="13" y="22"/>
                    <a:pt x="13" y="22"/>
                    <a:pt x="13" y="22"/>
                  </a:cubicBezTo>
                  <a:cubicBezTo>
                    <a:pt x="13" y="22"/>
                    <a:pt x="0" y="9"/>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278">
              <a:extLst>
                <a:ext uri="{FF2B5EF4-FFF2-40B4-BE49-F238E27FC236}">
                  <a16:creationId xmlns:a16="http://schemas.microsoft.com/office/drawing/2014/main" id="{9738FEAD-8A40-406F-9E0F-8D5760358BCD}"/>
                </a:ext>
              </a:extLst>
            </p:cNvPr>
            <p:cNvSpPr>
              <a:spLocks/>
            </p:cNvSpPr>
            <p:nvPr/>
          </p:nvSpPr>
          <p:spPr bwMode="auto">
            <a:xfrm>
              <a:off x="2503488" y="3375026"/>
              <a:ext cx="166688" cy="98425"/>
            </a:xfrm>
            <a:custGeom>
              <a:avLst/>
              <a:gdLst/>
              <a:ahLst/>
              <a:cxnLst>
                <a:cxn ang="0">
                  <a:pos x="3" y="5"/>
                </a:cxn>
                <a:cxn ang="0">
                  <a:pos x="21" y="11"/>
                </a:cxn>
                <a:cxn ang="0">
                  <a:pos x="38" y="23"/>
                </a:cxn>
                <a:cxn ang="0">
                  <a:pos x="59" y="30"/>
                </a:cxn>
                <a:cxn ang="0">
                  <a:pos x="74" y="43"/>
                </a:cxn>
                <a:cxn ang="0">
                  <a:pos x="94" y="51"/>
                </a:cxn>
                <a:cxn ang="0">
                  <a:pos x="110" y="65"/>
                </a:cxn>
                <a:cxn ang="0">
                  <a:pos x="92" y="59"/>
                </a:cxn>
                <a:cxn ang="0">
                  <a:pos x="74" y="48"/>
                </a:cxn>
                <a:cxn ang="0">
                  <a:pos x="55" y="39"/>
                </a:cxn>
                <a:cxn ang="0">
                  <a:pos x="35" y="30"/>
                </a:cxn>
                <a:cxn ang="0">
                  <a:pos x="16" y="19"/>
                </a:cxn>
                <a:cxn ang="0">
                  <a:pos x="3" y="5"/>
                </a:cxn>
              </a:cxnLst>
              <a:rect l="0" t="0" r="r" b="b"/>
              <a:pathLst>
                <a:path w="110" h="65">
                  <a:moveTo>
                    <a:pt x="3" y="5"/>
                  </a:moveTo>
                  <a:cubicBezTo>
                    <a:pt x="5" y="0"/>
                    <a:pt x="5" y="0"/>
                    <a:pt x="21" y="11"/>
                  </a:cubicBezTo>
                  <a:cubicBezTo>
                    <a:pt x="38" y="23"/>
                    <a:pt x="38" y="23"/>
                    <a:pt x="38" y="23"/>
                  </a:cubicBezTo>
                  <a:cubicBezTo>
                    <a:pt x="59" y="30"/>
                    <a:pt x="59" y="30"/>
                    <a:pt x="59" y="30"/>
                  </a:cubicBezTo>
                  <a:cubicBezTo>
                    <a:pt x="74" y="43"/>
                    <a:pt x="74" y="43"/>
                    <a:pt x="74" y="43"/>
                  </a:cubicBezTo>
                  <a:cubicBezTo>
                    <a:pt x="74" y="43"/>
                    <a:pt x="85" y="44"/>
                    <a:pt x="94" y="51"/>
                  </a:cubicBezTo>
                  <a:cubicBezTo>
                    <a:pt x="102" y="58"/>
                    <a:pt x="110" y="65"/>
                    <a:pt x="110" y="65"/>
                  </a:cubicBezTo>
                  <a:cubicBezTo>
                    <a:pt x="110" y="65"/>
                    <a:pt x="99" y="63"/>
                    <a:pt x="92" y="59"/>
                  </a:cubicBezTo>
                  <a:cubicBezTo>
                    <a:pt x="86" y="55"/>
                    <a:pt x="74" y="48"/>
                    <a:pt x="74" y="48"/>
                  </a:cubicBezTo>
                  <a:cubicBezTo>
                    <a:pt x="74" y="48"/>
                    <a:pt x="66" y="45"/>
                    <a:pt x="55" y="39"/>
                  </a:cubicBezTo>
                  <a:cubicBezTo>
                    <a:pt x="44" y="34"/>
                    <a:pt x="35" y="30"/>
                    <a:pt x="35" y="30"/>
                  </a:cubicBezTo>
                  <a:cubicBezTo>
                    <a:pt x="16" y="19"/>
                    <a:pt x="16" y="19"/>
                    <a:pt x="16" y="19"/>
                  </a:cubicBezTo>
                  <a:cubicBezTo>
                    <a:pt x="16" y="19"/>
                    <a:pt x="0" y="10"/>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279">
              <a:extLst>
                <a:ext uri="{FF2B5EF4-FFF2-40B4-BE49-F238E27FC236}">
                  <a16:creationId xmlns:a16="http://schemas.microsoft.com/office/drawing/2014/main" id="{AA256CC4-5EEF-4204-A663-34B583F0D630}"/>
                </a:ext>
              </a:extLst>
            </p:cNvPr>
            <p:cNvSpPr>
              <a:spLocks/>
            </p:cNvSpPr>
            <p:nvPr/>
          </p:nvSpPr>
          <p:spPr bwMode="auto">
            <a:xfrm>
              <a:off x="2482851" y="3440113"/>
              <a:ext cx="182563" cy="41275"/>
            </a:xfrm>
            <a:custGeom>
              <a:avLst/>
              <a:gdLst/>
              <a:ahLst/>
              <a:cxnLst>
                <a:cxn ang="0">
                  <a:pos x="0" y="6"/>
                </a:cxn>
                <a:cxn ang="0">
                  <a:pos x="20" y="6"/>
                </a:cxn>
                <a:cxn ang="0">
                  <a:pos x="40" y="11"/>
                </a:cxn>
                <a:cxn ang="0">
                  <a:pos x="62" y="11"/>
                </a:cxn>
                <a:cxn ang="0">
                  <a:pos x="80" y="17"/>
                </a:cxn>
                <a:cxn ang="0">
                  <a:pos x="102" y="18"/>
                </a:cxn>
                <a:cxn ang="0">
                  <a:pos x="121" y="25"/>
                </a:cxn>
                <a:cxn ang="0">
                  <a:pos x="103" y="26"/>
                </a:cxn>
                <a:cxn ang="0">
                  <a:pos x="83" y="22"/>
                </a:cxn>
                <a:cxn ang="0">
                  <a:pos x="62" y="20"/>
                </a:cxn>
                <a:cxn ang="0">
                  <a:pos x="39" y="18"/>
                </a:cxn>
                <a:cxn ang="0">
                  <a:pos x="18" y="15"/>
                </a:cxn>
                <a:cxn ang="0">
                  <a:pos x="0" y="6"/>
                </a:cxn>
              </a:cxnLst>
              <a:rect l="0" t="0" r="r" b="b"/>
              <a:pathLst>
                <a:path w="121" h="28">
                  <a:moveTo>
                    <a:pt x="0" y="6"/>
                  </a:moveTo>
                  <a:cubicBezTo>
                    <a:pt x="1" y="0"/>
                    <a:pt x="1" y="0"/>
                    <a:pt x="20" y="6"/>
                  </a:cubicBezTo>
                  <a:cubicBezTo>
                    <a:pt x="40" y="11"/>
                    <a:pt x="40" y="11"/>
                    <a:pt x="40" y="11"/>
                  </a:cubicBezTo>
                  <a:cubicBezTo>
                    <a:pt x="62" y="11"/>
                    <a:pt x="62" y="11"/>
                    <a:pt x="62" y="11"/>
                  </a:cubicBezTo>
                  <a:cubicBezTo>
                    <a:pt x="80" y="17"/>
                    <a:pt x="80" y="17"/>
                    <a:pt x="80" y="17"/>
                  </a:cubicBezTo>
                  <a:cubicBezTo>
                    <a:pt x="80" y="17"/>
                    <a:pt x="91" y="15"/>
                    <a:pt x="102" y="18"/>
                  </a:cubicBezTo>
                  <a:cubicBezTo>
                    <a:pt x="112" y="22"/>
                    <a:pt x="121" y="25"/>
                    <a:pt x="121" y="25"/>
                  </a:cubicBezTo>
                  <a:cubicBezTo>
                    <a:pt x="121" y="25"/>
                    <a:pt x="111" y="28"/>
                    <a:pt x="103" y="26"/>
                  </a:cubicBezTo>
                  <a:cubicBezTo>
                    <a:pt x="96" y="25"/>
                    <a:pt x="83" y="22"/>
                    <a:pt x="83" y="22"/>
                  </a:cubicBezTo>
                  <a:cubicBezTo>
                    <a:pt x="83" y="22"/>
                    <a:pt x="74" y="22"/>
                    <a:pt x="62" y="20"/>
                  </a:cubicBezTo>
                  <a:cubicBezTo>
                    <a:pt x="50" y="19"/>
                    <a:pt x="39" y="18"/>
                    <a:pt x="39" y="18"/>
                  </a:cubicBezTo>
                  <a:cubicBezTo>
                    <a:pt x="18" y="15"/>
                    <a:pt x="18" y="15"/>
                    <a:pt x="18" y="15"/>
                  </a:cubicBezTo>
                  <a:cubicBezTo>
                    <a:pt x="18" y="15"/>
                    <a:pt x="0" y="11"/>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280">
              <a:extLst>
                <a:ext uri="{FF2B5EF4-FFF2-40B4-BE49-F238E27FC236}">
                  <a16:creationId xmlns:a16="http://schemas.microsoft.com/office/drawing/2014/main" id="{9F4AB6AC-1349-466F-8B91-719BDD409FFC}"/>
                </a:ext>
              </a:extLst>
            </p:cNvPr>
            <p:cNvSpPr>
              <a:spLocks/>
            </p:cNvSpPr>
            <p:nvPr/>
          </p:nvSpPr>
          <p:spPr bwMode="auto">
            <a:xfrm>
              <a:off x="2447926" y="3492501"/>
              <a:ext cx="184150" cy="41275"/>
            </a:xfrm>
            <a:custGeom>
              <a:avLst/>
              <a:gdLst/>
              <a:ahLst/>
              <a:cxnLst>
                <a:cxn ang="0">
                  <a:pos x="1" y="23"/>
                </a:cxn>
                <a:cxn ang="0">
                  <a:pos x="20" y="16"/>
                </a:cxn>
                <a:cxn ang="0">
                  <a:pos x="40" y="15"/>
                </a:cxn>
                <a:cxn ang="0">
                  <a:pos x="61" y="7"/>
                </a:cxn>
                <a:cxn ang="0">
                  <a:pos x="80" y="7"/>
                </a:cxn>
                <a:cxn ang="0">
                  <a:pos x="101" y="0"/>
                </a:cxn>
                <a:cxn ang="0">
                  <a:pos x="122" y="0"/>
                </a:cxn>
                <a:cxn ang="0">
                  <a:pos x="105" y="7"/>
                </a:cxn>
                <a:cxn ang="0">
                  <a:pos x="84" y="11"/>
                </a:cxn>
                <a:cxn ang="0">
                  <a:pos x="64" y="16"/>
                </a:cxn>
                <a:cxn ang="0">
                  <a:pos x="42" y="22"/>
                </a:cxn>
                <a:cxn ang="0">
                  <a:pos x="21" y="26"/>
                </a:cxn>
                <a:cxn ang="0">
                  <a:pos x="1" y="23"/>
                </a:cxn>
              </a:cxnLst>
              <a:rect l="0" t="0" r="r" b="b"/>
              <a:pathLst>
                <a:path w="122" h="28">
                  <a:moveTo>
                    <a:pt x="1" y="23"/>
                  </a:moveTo>
                  <a:cubicBezTo>
                    <a:pt x="0" y="18"/>
                    <a:pt x="0" y="18"/>
                    <a:pt x="20" y="16"/>
                  </a:cubicBezTo>
                  <a:cubicBezTo>
                    <a:pt x="40" y="15"/>
                    <a:pt x="40" y="15"/>
                    <a:pt x="40" y="15"/>
                  </a:cubicBezTo>
                  <a:cubicBezTo>
                    <a:pt x="61" y="7"/>
                    <a:pt x="61" y="7"/>
                    <a:pt x="61" y="7"/>
                  </a:cubicBezTo>
                  <a:cubicBezTo>
                    <a:pt x="80" y="7"/>
                    <a:pt x="80" y="7"/>
                    <a:pt x="80" y="7"/>
                  </a:cubicBezTo>
                  <a:cubicBezTo>
                    <a:pt x="80" y="7"/>
                    <a:pt x="90" y="0"/>
                    <a:pt x="101" y="0"/>
                  </a:cubicBezTo>
                  <a:cubicBezTo>
                    <a:pt x="112" y="0"/>
                    <a:pt x="122" y="0"/>
                    <a:pt x="122" y="0"/>
                  </a:cubicBezTo>
                  <a:cubicBezTo>
                    <a:pt x="122" y="0"/>
                    <a:pt x="113" y="6"/>
                    <a:pt x="105" y="7"/>
                  </a:cubicBezTo>
                  <a:cubicBezTo>
                    <a:pt x="98" y="9"/>
                    <a:pt x="84" y="11"/>
                    <a:pt x="84" y="11"/>
                  </a:cubicBezTo>
                  <a:cubicBezTo>
                    <a:pt x="84" y="11"/>
                    <a:pt x="76" y="13"/>
                    <a:pt x="64" y="16"/>
                  </a:cubicBezTo>
                  <a:cubicBezTo>
                    <a:pt x="52" y="19"/>
                    <a:pt x="42" y="22"/>
                    <a:pt x="42" y="22"/>
                  </a:cubicBezTo>
                  <a:cubicBezTo>
                    <a:pt x="21" y="26"/>
                    <a:pt x="21" y="26"/>
                    <a:pt x="21" y="26"/>
                  </a:cubicBezTo>
                  <a:cubicBezTo>
                    <a:pt x="21" y="26"/>
                    <a:pt x="3" y="28"/>
                    <a:pt x="1"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281">
              <a:extLst>
                <a:ext uri="{FF2B5EF4-FFF2-40B4-BE49-F238E27FC236}">
                  <a16:creationId xmlns:a16="http://schemas.microsoft.com/office/drawing/2014/main" id="{325CC8DD-F6FB-44D6-8507-85F586C45EFB}"/>
                </a:ext>
              </a:extLst>
            </p:cNvPr>
            <p:cNvSpPr>
              <a:spLocks/>
            </p:cNvSpPr>
            <p:nvPr/>
          </p:nvSpPr>
          <p:spPr bwMode="auto">
            <a:xfrm>
              <a:off x="2501901" y="3490913"/>
              <a:ext cx="163513" cy="101600"/>
            </a:xfrm>
            <a:custGeom>
              <a:avLst/>
              <a:gdLst/>
              <a:ahLst/>
              <a:cxnLst>
                <a:cxn ang="0">
                  <a:pos x="3" y="63"/>
                </a:cxn>
                <a:cxn ang="0">
                  <a:pos x="18" y="50"/>
                </a:cxn>
                <a:cxn ang="0">
                  <a:pos x="36" y="42"/>
                </a:cxn>
                <a:cxn ang="0">
                  <a:pos x="53" y="27"/>
                </a:cxn>
                <a:cxn ang="0">
                  <a:pos x="72" y="20"/>
                </a:cxn>
                <a:cxn ang="0">
                  <a:pos x="89" y="7"/>
                </a:cxn>
                <a:cxn ang="0">
                  <a:pos x="108" y="0"/>
                </a:cxn>
                <a:cxn ang="0">
                  <a:pos x="95" y="13"/>
                </a:cxn>
                <a:cxn ang="0">
                  <a:pos x="77" y="23"/>
                </a:cxn>
                <a:cxn ang="0">
                  <a:pos x="59" y="35"/>
                </a:cxn>
                <a:cxn ang="0">
                  <a:pos x="41" y="47"/>
                </a:cxn>
                <a:cxn ang="0">
                  <a:pos x="22" y="59"/>
                </a:cxn>
                <a:cxn ang="0">
                  <a:pos x="3" y="63"/>
                </a:cxn>
              </a:cxnLst>
              <a:rect l="0" t="0" r="r" b="b"/>
              <a:pathLst>
                <a:path w="108" h="67">
                  <a:moveTo>
                    <a:pt x="3" y="63"/>
                  </a:moveTo>
                  <a:cubicBezTo>
                    <a:pt x="0" y="58"/>
                    <a:pt x="0" y="58"/>
                    <a:pt x="18" y="50"/>
                  </a:cubicBezTo>
                  <a:cubicBezTo>
                    <a:pt x="36" y="42"/>
                    <a:pt x="36" y="42"/>
                    <a:pt x="36" y="42"/>
                  </a:cubicBezTo>
                  <a:cubicBezTo>
                    <a:pt x="53" y="27"/>
                    <a:pt x="53" y="27"/>
                    <a:pt x="53" y="27"/>
                  </a:cubicBezTo>
                  <a:cubicBezTo>
                    <a:pt x="72" y="20"/>
                    <a:pt x="72" y="20"/>
                    <a:pt x="72" y="20"/>
                  </a:cubicBezTo>
                  <a:cubicBezTo>
                    <a:pt x="72" y="20"/>
                    <a:pt x="78" y="11"/>
                    <a:pt x="89" y="7"/>
                  </a:cubicBezTo>
                  <a:cubicBezTo>
                    <a:pt x="99" y="3"/>
                    <a:pt x="108" y="0"/>
                    <a:pt x="108" y="0"/>
                  </a:cubicBezTo>
                  <a:cubicBezTo>
                    <a:pt x="108" y="0"/>
                    <a:pt x="102" y="9"/>
                    <a:pt x="95" y="13"/>
                  </a:cubicBezTo>
                  <a:cubicBezTo>
                    <a:pt x="88" y="16"/>
                    <a:pt x="77" y="23"/>
                    <a:pt x="77" y="23"/>
                  </a:cubicBezTo>
                  <a:cubicBezTo>
                    <a:pt x="77" y="23"/>
                    <a:pt x="69" y="28"/>
                    <a:pt x="59" y="35"/>
                  </a:cubicBezTo>
                  <a:cubicBezTo>
                    <a:pt x="50" y="41"/>
                    <a:pt x="41" y="47"/>
                    <a:pt x="41" y="47"/>
                  </a:cubicBezTo>
                  <a:cubicBezTo>
                    <a:pt x="22" y="59"/>
                    <a:pt x="22" y="59"/>
                    <a:pt x="22" y="59"/>
                  </a:cubicBezTo>
                  <a:cubicBezTo>
                    <a:pt x="22" y="59"/>
                    <a:pt x="6" y="67"/>
                    <a:pt x="3" y="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282">
              <a:extLst>
                <a:ext uri="{FF2B5EF4-FFF2-40B4-BE49-F238E27FC236}">
                  <a16:creationId xmlns:a16="http://schemas.microsoft.com/office/drawing/2014/main" id="{F42D6B59-425A-4723-B151-2CDF0F5EE3E1}"/>
                </a:ext>
              </a:extLst>
            </p:cNvPr>
            <p:cNvSpPr>
              <a:spLocks/>
            </p:cNvSpPr>
            <p:nvPr/>
          </p:nvSpPr>
          <p:spPr bwMode="auto">
            <a:xfrm>
              <a:off x="2544763" y="3497263"/>
              <a:ext cx="123825" cy="147638"/>
            </a:xfrm>
            <a:custGeom>
              <a:avLst/>
              <a:gdLst/>
              <a:ahLst/>
              <a:cxnLst>
                <a:cxn ang="0">
                  <a:pos x="5" y="95"/>
                </a:cxn>
                <a:cxn ang="0">
                  <a:pos x="15" y="78"/>
                </a:cxn>
                <a:cxn ang="0">
                  <a:pos x="29" y="64"/>
                </a:cxn>
                <a:cxn ang="0">
                  <a:pos x="40" y="44"/>
                </a:cxn>
                <a:cxn ang="0">
                  <a:pos x="55" y="31"/>
                </a:cxn>
                <a:cxn ang="0">
                  <a:pos x="67" y="13"/>
                </a:cxn>
                <a:cxn ang="0">
                  <a:pos x="82" y="0"/>
                </a:cxn>
                <a:cxn ang="0">
                  <a:pos x="74" y="16"/>
                </a:cxn>
                <a:cxn ang="0">
                  <a:pos x="60" y="32"/>
                </a:cxn>
                <a:cxn ang="0">
                  <a:pos x="48" y="49"/>
                </a:cxn>
                <a:cxn ang="0">
                  <a:pos x="35" y="67"/>
                </a:cxn>
                <a:cxn ang="0">
                  <a:pos x="21" y="85"/>
                </a:cxn>
                <a:cxn ang="0">
                  <a:pos x="5" y="95"/>
                </a:cxn>
              </a:cxnLst>
              <a:rect l="0" t="0" r="r" b="b"/>
              <a:pathLst>
                <a:path w="82" h="98">
                  <a:moveTo>
                    <a:pt x="5" y="95"/>
                  </a:moveTo>
                  <a:cubicBezTo>
                    <a:pt x="0" y="92"/>
                    <a:pt x="0" y="92"/>
                    <a:pt x="15" y="78"/>
                  </a:cubicBezTo>
                  <a:cubicBezTo>
                    <a:pt x="29" y="64"/>
                    <a:pt x="29" y="64"/>
                    <a:pt x="29" y="64"/>
                  </a:cubicBezTo>
                  <a:cubicBezTo>
                    <a:pt x="40" y="44"/>
                    <a:pt x="40" y="44"/>
                    <a:pt x="40" y="44"/>
                  </a:cubicBezTo>
                  <a:cubicBezTo>
                    <a:pt x="55" y="31"/>
                    <a:pt x="55" y="31"/>
                    <a:pt x="55" y="31"/>
                  </a:cubicBezTo>
                  <a:cubicBezTo>
                    <a:pt x="55" y="31"/>
                    <a:pt x="58" y="21"/>
                    <a:pt x="67" y="13"/>
                  </a:cubicBezTo>
                  <a:cubicBezTo>
                    <a:pt x="75" y="6"/>
                    <a:pt x="82" y="0"/>
                    <a:pt x="82" y="0"/>
                  </a:cubicBezTo>
                  <a:cubicBezTo>
                    <a:pt x="82" y="0"/>
                    <a:pt x="79" y="11"/>
                    <a:pt x="74" y="16"/>
                  </a:cubicBezTo>
                  <a:cubicBezTo>
                    <a:pt x="69" y="22"/>
                    <a:pt x="60" y="32"/>
                    <a:pt x="60" y="32"/>
                  </a:cubicBezTo>
                  <a:cubicBezTo>
                    <a:pt x="60" y="32"/>
                    <a:pt x="55" y="39"/>
                    <a:pt x="48" y="49"/>
                  </a:cubicBezTo>
                  <a:cubicBezTo>
                    <a:pt x="41" y="59"/>
                    <a:pt x="35" y="67"/>
                    <a:pt x="35" y="67"/>
                  </a:cubicBezTo>
                  <a:cubicBezTo>
                    <a:pt x="21" y="85"/>
                    <a:pt x="21" y="85"/>
                    <a:pt x="21" y="85"/>
                  </a:cubicBezTo>
                  <a:cubicBezTo>
                    <a:pt x="21" y="85"/>
                    <a:pt x="10" y="98"/>
                    <a:pt x="5" y="9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283">
              <a:extLst>
                <a:ext uri="{FF2B5EF4-FFF2-40B4-BE49-F238E27FC236}">
                  <a16:creationId xmlns:a16="http://schemas.microsoft.com/office/drawing/2014/main" id="{6EDCBB4C-7179-44B2-A48C-B486463F96EF}"/>
                </a:ext>
              </a:extLst>
            </p:cNvPr>
            <p:cNvSpPr>
              <a:spLocks/>
            </p:cNvSpPr>
            <p:nvPr/>
          </p:nvSpPr>
          <p:spPr bwMode="auto">
            <a:xfrm>
              <a:off x="2595563" y="3533776"/>
              <a:ext cx="69850" cy="177800"/>
            </a:xfrm>
            <a:custGeom>
              <a:avLst/>
              <a:gdLst/>
              <a:ahLst/>
              <a:cxnLst>
                <a:cxn ang="0">
                  <a:pos x="5" y="116"/>
                </a:cxn>
                <a:cxn ang="0">
                  <a:pos x="9" y="97"/>
                </a:cxn>
                <a:cxn ang="0">
                  <a:pos x="17" y="79"/>
                </a:cxn>
                <a:cxn ang="0">
                  <a:pos x="21" y="56"/>
                </a:cxn>
                <a:cxn ang="0">
                  <a:pos x="31" y="39"/>
                </a:cxn>
                <a:cxn ang="0">
                  <a:pos x="35" y="19"/>
                </a:cxn>
                <a:cxn ang="0">
                  <a:pos x="46" y="0"/>
                </a:cxn>
                <a:cxn ang="0">
                  <a:pos x="44" y="19"/>
                </a:cxn>
                <a:cxn ang="0">
                  <a:pos x="36" y="38"/>
                </a:cxn>
                <a:cxn ang="0">
                  <a:pos x="31" y="58"/>
                </a:cxn>
                <a:cxn ang="0">
                  <a:pos x="24" y="80"/>
                </a:cxn>
                <a:cxn ang="0">
                  <a:pos x="17" y="101"/>
                </a:cxn>
                <a:cxn ang="0">
                  <a:pos x="5" y="116"/>
                </a:cxn>
              </a:cxnLst>
              <a:rect l="0" t="0" r="r" b="b"/>
              <a:pathLst>
                <a:path w="46" h="118">
                  <a:moveTo>
                    <a:pt x="5" y="116"/>
                  </a:moveTo>
                  <a:cubicBezTo>
                    <a:pt x="0" y="115"/>
                    <a:pt x="0" y="115"/>
                    <a:pt x="9" y="97"/>
                  </a:cubicBezTo>
                  <a:cubicBezTo>
                    <a:pt x="17" y="79"/>
                    <a:pt x="17" y="79"/>
                    <a:pt x="17" y="79"/>
                  </a:cubicBezTo>
                  <a:cubicBezTo>
                    <a:pt x="21" y="56"/>
                    <a:pt x="21" y="56"/>
                    <a:pt x="21" y="56"/>
                  </a:cubicBezTo>
                  <a:cubicBezTo>
                    <a:pt x="31" y="39"/>
                    <a:pt x="31" y="39"/>
                    <a:pt x="31" y="39"/>
                  </a:cubicBezTo>
                  <a:cubicBezTo>
                    <a:pt x="31" y="39"/>
                    <a:pt x="30" y="28"/>
                    <a:pt x="35" y="19"/>
                  </a:cubicBezTo>
                  <a:cubicBezTo>
                    <a:pt x="41" y="9"/>
                    <a:pt x="46" y="0"/>
                    <a:pt x="46" y="0"/>
                  </a:cubicBezTo>
                  <a:cubicBezTo>
                    <a:pt x="46" y="0"/>
                    <a:pt x="46" y="12"/>
                    <a:pt x="44" y="19"/>
                  </a:cubicBezTo>
                  <a:cubicBezTo>
                    <a:pt x="41" y="26"/>
                    <a:pt x="36" y="38"/>
                    <a:pt x="36" y="38"/>
                  </a:cubicBezTo>
                  <a:cubicBezTo>
                    <a:pt x="36" y="38"/>
                    <a:pt x="34" y="47"/>
                    <a:pt x="31" y="58"/>
                  </a:cubicBezTo>
                  <a:cubicBezTo>
                    <a:pt x="27" y="70"/>
                    <a:pt x="24" y="80"/>
                    <a:pt x="24" y="80"/>
                  </a:cubicBezTo>
                  <a:cubicBezTo>
                    <a:pt x="17" y="101"/>
                    <a:pt x="17" y="101"/>
                    <a:pt x="17" y="101"/>
                  </a:cubicBezTo>
                  <a:cubicBezTo>
                    <a:pt x="17" y="101"/>
                    <a:pt x="11" y="118"/>
                    <a:pt x="5" y="1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284">
              <a:extLst>
                <a:ext uri="{FF2B5EF4-FFF2-40B4-BE49-F238E27FC236}">
                  <a16:creationId xmlns:a16="http://schemas.microsoft.com/office/drawing/2014/main" id="{117E9C45-0ECD-4114-BE79-81DF421EB0D5}"/>
                </a:ext>
              </a:extLst>
            </p:cNvPr>
            <p:cNvSpPr>
              <a:spLocks/>
            </p:cNvSpPr>
            <p:nvPr/>
          </p:nvSpPr>
          <p:spPr bwMode="auto">
            <a:xfrm>
              <a:off x="2673351" y="3503613"/>
              <a:ext cx="19050" cy="184150"/>
            </a:xfrm>
            <a:custGeom>
              <a:avLst/>
              <a:gdLst/>
              <a:ahLst/>
              <a:cxnLst>
                <a:cxn ang="0">
                  <a:pos x="7" y="123"/>
                </a:cxn>
                <a:cxn ang="0">
                  <a:pos x="3" y="103"/>
                </a:cxn>
                <a:cxn ang="0">
                  <a:pos x="5" y="83"/>
                </a:cxn>
                <a:cxn ang="0">
                  <a:pos x="1" y="61"/>
                </a:cxn>
                <a:cxn ang="0">
                  <a:pos x="4" y="42"/>
                </a:cxn>
                <a:cxn ang="0">
                  <a:pos x="2" y="21"/>
                </a:cxn>
                <a:cxn ang="0">
                  <a:pos x="5" y="0"/>
                </a:cxn>
                <a:cxn ang="0">
                  <a:pos x="9" y="18"/>
                </a:cxn>
                <a:cxn ang="0">
                  <a:pos x="9" y="39"/>
                </a:cxn>
                <a:cxn ang="0">
                  <a:pos x="10" y="60"/>
                </a:cxn>
                <a:cxn ang="0">
                  <a:pos x="12" y="82"/>
                </a:cxn>
                <a:cxn ang="0">
                  <a:pos x="13" y="104"/>
                </a:cxn>
                <a:cxn ang="0">
                  <a:pos x="7" y="123"/>
                </a:cxn>
              </a:cxnLst>
              <a:rect l="0" t="0" r="r" b="b"/>
              <a:pathLst>
                <a:path w="13" h="123">
                  <a:moveTo>
                    <a:pt x="7" y="123"/>
                  </a:moveTo>
                  <a:cubicBezTo>
                    <a:pt x="1" y="123"/>
                    <a:pt x="1" y="123"/>
                    <a:pt x="3" y="103"/>
                  </a:cubicBezTo>
                  <a:cubicBezTo>
                    <a:pt x="5" y="83"/>
                    <a:pt x="5" y="83"/>
                    <a:pt x="5" y="83"/>
                  </a:cubicBezTo>
                  <a:cubicBezTo>
                    <a:pt x="1" y="61"/>
                    <a:pt x="1" y="61"/>
                    <a:pt x="1" y="61"/>
                  </a:cubicBezTo>
                  <a:cubicBezTo>
                    <a:pt x="4" y="42"/>
                    <a:pt x="4" y="42"/>
                    <a:pt x="4" y="42"/>
                  </a:cubicBezTo>
                  <a:cubicBezTo>
                    <a:pt x="4" y="42"/>
                    <a:pt x="0" y="32"/>
                    <a:pt x="2" y="21"/>
                  </a:cubicBezTo>
                  <a:cubicBezTo>
                    <a:pt x="3" y="10"/>
                    <a:pt x="5" y="0"/>
                    <a:pt x="5" y="0"/>
                  </a:cubicBezTo>
                  <a:cubicBezTo>
                    <a:pt x="5" y="0"/>
                    <a:pt x="9" y="11"/>
                    <a:pt x="9" y="18"/>
                  </a:cubicBezTo>
                  <a:cubicBezTo>
                    <a:pt x="9" y="26"/>
                    <a:pt x="9" y="39"/>
                    <a:pt x="9" y="39"/>
                  </a:cubicBezTo>
                  <a:cubicBezTo>
                    <a:pt x="9" y="39"/>
                    <a:pt x="10" y="48"/>
                    <a:pt x="10" y="60"/>
                  </a:cubicBezTo>
                  <a:cubicBezTo>
                    <a:pt x="11" y="72"/>
                    <a:pt x="12" y="82"/>
                    <a:pt x="12" y="82"/>
                  </a:cubicBezTo>
                  <a:cubicBezTo>
                    <a:pt x="13" y="104"/>
                    <a:pt x="13" y="104"/>
                    <a:pt x="13" y="104"/>
                  </a:cubicBezTo>
                  <a:cubicBezTo>
                    <a:pt x="13" y="104"/>
                    <a:pt x="12" y="122"/>
                    <a:pt x="7" y="1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285">
              <a:extLst>
                <a:ext uri="{FF2B5EF4-FFF2-40B4-BE49-F238E27FC236}">
                  <a16:creationId xmlns:a16="http://schemas.microsoft.com/office/drawing/2014/main" id="{77E2254B-A9D1-4D48-86C1-892B5138F703}"/>
                </a:ext>
              </a:extLst>
            </p:cNvPr>
            <p:cNvSpPr>
              <a:spLocks/>
            </p:cNvSpPr>
            <p:nvPr/>
          </p:nvSpPr>
          <p:spPr bwMode="auto">
            <a:xfrm>
              <a:off x="2695576" y="3517901"/>
              <a:ext cx="71438" cy="176213"/>
            </a:xfrm>
            <a:custGeom>
              <a:avLst/>
              <a:gdLst/>
              <a:ahLst/>
              <a:cxnLst>
                <a:cxn ang="0">
                  <a:pos x="43" y="115"/>
                </a:cxn>
                <a:cxn ang="0">
                  <a:pos x="33" y="98"/>
                </a:cxn>
                <a:cxn ang="0">
                  <a:pos x="28" y="78"/>
                </a:cxn>
                <a:cxn ang="0">
                  <a:pos x="17" y="59"/>
                </a:cxn>
                <a:cxn ang="0">
                  <a:pos x="13" y="40"/>
                </a:cxn>
                <a:cxn ang="0">
                  <a:pos x="4" y="21"/>
                </a:cxn>
                <a:cxn ang="0">
                  <a:pos x="0" y="0"/>
                </a:cxn>
                <a:cxn ang="0">
                  <a:pos x="10" y="16"/>
                </a:cxn>
                <a:cxn ang="0">
                  <a:pos x="17" y="36"/>
                </a:cxn>
                <a:cxn ang="0">
                  <a:pos x="25" y="55"/>
                </a:cxn>
                <a:cxn ang="0">
                  <a:pos x="35" y="75"/>
                </a:cxn>
                <a:cxn ang="0">
                  <a:pos x="43" y="96"/>
                </a:cxn>
                <a:cxn ang="0">
                  <a:pos x="43" y="115"/>
                </a:cxn>
              </a:cxnLst>
              <a:rect l="0" t="0" r="r" b="b"/>
              <a:pathLst>
                <a:path w="48" h="117">
                  <a:moveTo>
                    <a:pt x="43" y="115"/>
                  </a:moveTo>
                  <a:cubicBezTo>
                    <a:pt x="38" y="117"/>
                    <a:pt x="38" y="117"/>
                    <a:pt x="33" y="98"/>
                  </a:cubicBezTo>
                  <a:cubicBezTo>
                    <a:pt x="28" y="78"/>
                    <a:pt x="28" y="78"/>
                    <a:pt x="28" y="78"/>
                  </a:cubicBezTo>
                  <a:cubicBezTo>
                    <a:pt x="17" y="59"/>
                    <a:pt x="17" y="59"/>
                    <a:pt x="17" y="59"/>
                  </a:cubicBezTo>
                  <a:cubicBezTo>
                    <a:pt x="13" y="40"/>
                    <a:pt x="13" y="40"/>
                    <a:pt x="13" y="40"/>
                  </a:cubicBezTo>
                  <a:cubicBezTo>
                    <a:pt x="13" y="40"/>
                    <a:pt x="6" y="32"/>
                    <a:pt x="4" y="21"/>
                  </a:cubicBezTo>
                  <a:cubicBezTo>
                    <a:pt x="2" y="10"/>
                    <a:pt x="0" y="0"/>
                    <a:pt x="0" y="0"/>
                  </a:cubicBezTo>
                  <a:cubicBezTo>
                    <a:pt x="0" y="0"/>
                    <a:pt x="8" y="9"/>
                    <a:pt x="10" y="16"/>
                  </a:cubicBezTo>
                  <a:cubicBezTo>
                    <a:pt x="12" y="23"/>
                    <a:pt x="17" y="36"/>
                    <a:pt x="17" y="36"/>
                  </a:cubicBezTo>
                  <a:cubicBezTo>
                    <a:pt x="17" y="36"/>
                    <a:pt x="20" y="44"/>
                    <a:pt x="25" y="55"/>
                  </a:cubicBezTo>
                  <a:cubicBezTo>
                    <a:pt x="30" y="65"/>
                    <a:pt x="35" y="75"/>
                    <a:pt x="35" y="75"/>
                  </a:cubicBezTo>
                  <a:cubicBezTo>
                    <a:pt x="43" y="96"/>
                    <a:pt x="43" y="96"/>
                    <a:pt x="43" y="96"/>
                  </a:cubicBezTo>
                  <a:cubicBezTo>
                    <a:pt x="43" y="96"/>
                    <a:pt x="48" y="113"/>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286">
              <a:extLst>
                <a:ext uri="{FF2B5EF4-FFF2-40B4-BE49-F238E27FC236}">
                  <a16:creationId xmlns:a16="http://schemas.microsoft.com/office/drawing/2014/main" id="{7CFAE28D-923B-4C52-BE71-9EF9FD83592B}"/>
                </a:ext>
              </a:extLst>
            </p:cNvPr>
            <p:cNvSpPr>
              <a:spLocks/>
            </p:cNvSpPr>
            <p:nvPr/>
          </p:nvSpPr>
          <p:spPr bwMode="auto">
            <a:xfrm>
              <a:off x="2705101" y="3514726"/>
              <a:ext cx="127000" cy="146050"/>
            </a:xfrm>
            <a:custGeom>
              <a:avLst/>
              <a:gdLst/>
              <a:ahLst/>
              <a:cxnLst>
                <a:cxn ang="0">
                  <a:pos x="80" y="93"/>
                </a:cxn>
                <a:cxn ang="0">
                  <a:pos x="65" y="80"/>
                </a:cxn>
                <a:cxn ang="0">
                  <a:pos x="54" y="64"/>
                </a:cxn>
                <a:cxn ang="0">
                  <a:pos x="36" y="49"/>
                </a:cxn>
                <a:cxn ang="0">
                  <a:pos x="27" y="33"/>
                </a:cxn>
                <a:cxn ang="0">
                  <a:pos x="11" y="18"/>
                </a:cxn>
                <a:cxn ang="0">
                  <a:pos x="0" y="0"/>
                </a:cxn>
                <a:cxn ang="0">
                  <a:pos x="15" y="11"/>
                </a:cxn>
                <a:cxn ang="0">
                  <a:pos x="28" y="27"/>
                </a:cxn>
                <a:cxn ang="0">
                  <a:pos x="43" y="42"/>
                </a:cxn>
                <a:cxn ang="0">
                  <a:pos x="59" y="58"/>
                </a:cxn>
                <a:cxn ang="0">
                  <a:pos x="73" y="75"/>
                </a:cxn>
                <a:cxn ang="0">
                  <a:pos x="80" y="93"/>
                </a:cxn>
              </a:cxnLst>
              <a:rect l="0" t="0" r="r" b="b"/>
              <a:pathLst>
                <a:path w="84" h="97">
                  <a:moveTo>
                    <a:pt x="80" y="93"/>
                  </a:moveTo>
                  <a:cubicBezTo>
                    <a:pt x="77" y="97"/>
                    <a:pt x="77" y="97"/>
                    <a:pt x="65" y="80"/>
                  </a:cubicBezTo>
                  <a:cubicBezTo>
                    <a:pt x="54" y="64"/>
                    <a:pt x="54" y="64"/>
                    <a:pt x="54" y="64"/>
                  </a:cubicBezTo>
                  <a:cubicBezTo>
                    <a:pt x="36" y="49"/>
                    <a:pt x="36" y="49"/>
                    <a:pt x="36" y="49"/>
                  </a:cubicBezTo>
                  <a:cubicBezTo>
                    <a:pt x="27" y="33"/>
                    <a:pt x="27" y="33"/>
                    <a:pt x="27" y="33"/>
                  </a:cubicBezTo>
                  <a:cubicBezTo>
                    <a:pt x="27" y="33"/>
                    <a:pt x="17" y="28"/>
                    <a:pt x="11" y="18"/>
                  </a:cubicBezTo>
                  <a:cubicBezTo>
                    <a:pt x="5" y="8"/>
                    <a:pt x="0" y="0"/>
                    <a:pt x="0" y="0"/>
                  </a:cubicBezTo>
                  <a:cubicBezTo>
                    <a:pt x="0" y="0"/>
                    <a:pt x="10" y="5"/>
                    <a:pt x="15" y="11"/>
                  </a:cubicBezTo>
                  <a:cubicBezTo>
                    <a:pt x="20" y="17"/>
                    <a:pt x="28" y="27"/>
                    <a:pt x="28" y="27"/>
                  </a:cubicBezTo>
                  <a:cubicBezTo>
                    <a:pt x="28" y="27"/>
                    <a:pt x="35" y="33"/>
                    <a:pt x="43" y="42"/>
                  </a:cubicBezTo>
                  <a:cubicBezTo>
                    <a:pt x="51" y="51"/>
                    <a:pt x="59" y="58"/>
                    <a:pt x="59" y="58"/>
                  </a:cubicBezTo>
                  <a:cubicBezTo>
                    <a:pt x="73" y="75"/>
                    <a:pt x="73" y="75"/>
                    <a:pt x="73" y="75"/>
                  </a:cubicBezTo>
                  <a:cubicBezTo>
                    <a:pt x="73" y="75"/>
                    <a:pt x="84" y="89"/>
                    <a:pt x="80" y="9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287">
              <a:extLst>
                <a:ext uri="{FF2B5EF4-FFF2-40B4-BE49-F238E27FC236}">
                  <a16:creationId xmlns:a16="http://schemas.microsoft.com/office/drawing/2014/main" id="{4E0C89DD-4A32-488E-BB47-6C782BFB3986}"/>
                </a:ext>
              </a:extLst>
            </p:cNvPr>
            <p:cNvSpPr>
              <a:spLocks/>
            </p:cNvSpPr>
            <p:nvPr/>
          </p:nvSpPr>
          <p:spPr bwMode="auto">
            <a:xfrm>
              <a:off x="2698751" y="3497263"/>
              <a:ext cx="163513" cy="96838"/>
            </a:xfrm>
            <a:custGeom>
              <a:avLst/>
              <a:gdLst/>
              <a:ahLst/>
              <a:cxnLst>
                <a:cxn ang="0">
                  <a:pos x="107" y="60"/>
                </a:cxn>
                <a:cxn ang="0">
                  <a:pos x="88" y="53"/>
                </a:cxn>
                <a:cxn ang="0">
                  <a:pos x="72" y="42"/>
                </a:cxn>
                <a:cxn ang="0">
                  <a:pos x="51" y="34"/>
                </a:cxn>
                <a:cxn ang="0">
                  <a:pos x="36" y="22"/>
                </a:cxn>
                <a:cxn ang="0">
                  <a:pos x="16" y="13"/>
                </a:cxn>
                <a:cxn ang="0">
                  <a:pos x="0" y="0"/>
                </a:cxn>
                <a:cxn ang="0">
                  <a:pos x="18" y="5"/>
                </a:cxn>
                <a:cxn ang="0">
                  <a:pos x="35" y="16"/>
                </a:cxn>
                <a:cxn ang="0">
                  <a:pos x="54" y="25"/>
                </a:cxn>
                <a:cxn ang="0">
                  <a:pos x="75" y="35"/>
                </a:cxn>
                <a:cxn ang="0">
                  <a:pos x="94" y="46"/>
                </a:cxn>
                <a:cxn ang="0">
                  <a:pos x="107" y="60"/>
                </a:cxn>
              </a:cxnLst>
              <a:rect l="0" t="0" r="r" b="b"/>
              <a:pathLst>
                <a:path w="109" h="65">
                  <a:moveTo>
                    <a:pt x="107" y="60"/>
                  </a:moveTo>
                  <a:cubicBezTo>
                    <a:pt x="105" y="65"/>
                    <a:pt x="105" y="65"/>
                    <a:pt x="88" y="53"/>
                  </a:cubicBezTo>
                  <a:cubicBezTo>
                    <a:pt x="72" y="42"/>
                    <a:pt x="72" y="42"/>
                    <a:pt x="72" y="42"/>
                  </a:cubicBezTo>
                  <a:cubicBezTo>
                    <a:pt x="51" y="34"/>
                    <a:pt x="51" y="34"/>
                    <a:pt x="51" y="34"/>
                  </a:cubicBezTo>
                  <a:cubicBezTo>
                    <a:pt x="36" y="22"/>
                    <a:pt x="36" y="22"/>
                    <a:pt x="36" y="22"/>
                  </a:cubicBezTo>
                  <a:cubicBezTo>
                    <a:pt x="36" y="22"/>
                    <a:pt x="25" y="21"/>
                    <a:pt x="16" y="13"/>
                  </a:cubicBezTo>
                  <a:cubicBezTo>
                    <a:pt x="7" y="6"/>
                    <a:pt x="0" y="0"/>
                    <a:pt x="0" y="0"/>
                  </a:cubicBezTo>
                  <a:cubicBezTo>
                    <a:pt x="0" y="0"/>
                    <a:pt x="11" y="1"/>
                    <a:pt x="18" y="5"/>
                  </a:cubicBezTo>
                  <a:cubicBezTo>
                    <a:pt x="24" y="9"/>
                    <a:pt x="35" y="16"/>
                    <a:pt x="35" y="16"/>
                  </a:cubicBezTo>
                  <a:cubicBezTo>
                    <a:pt x="35" y="16"/>
                    <a:pt x="44" y="20"/>
                    <a:pt x="54" y="25"/>
                  </a:cubicBezTo>
                  <a:cubicBezTo>
                    <a:pt x="65" y="30"/>
                    <a:pt x="75" y="35"/>
                    <a:pt x="75" y="35"/>
                  </a:cubicBezTo>
                  <a:cubicBezTo>
                    <a:pt x="94" y="46"/>
                    <a:pt x="94" y="46"/>
                    <a:pt x="94" y="46"/>
                  </a:cubicBezTo>
                  <a:cubicBezTo>
                    <a:pt x="94" y="46"/>
                    <a:pt x="109" y="55"/>
                    <a:pt x="107" y="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288">
              <a:extLst>
                <a:ext uri="{FF2B5EF4-FFF2-40B4-BE49-F238E27FC236}">
                  <a16:creationId xmlns:a16="http://schemas.microsoft.com/office/drawing/2014/main" id="{78B3D215-72BC-4D5B-883C-BF8E14CCC168}"/>
                </a:ext>
              </a:extLst>
            </p:cNvPr>
            <p:cNvSpPr>
              <a:spLocks/>
            </p:cNvSpPr>
            <p:nvPr/>
          </p:nvSpPr>
          <p:spPr bwMode="auto">
            <a:xfrm>
              <a:off x="2732088" y="3495676"/>
              <a:ext cx="180975" cy="41275"/>
            </a:xfrm>
            <a:custGeom>
              <a:avLst/>
              <a:gdLst/>
              <a:ahLst/>
              <a:cxnLst>
                <a:cxn ang="0">
                  <a:pos x="121" y="22"/>
                </a:cxn>
                <a:cxn ang="0">
                  <a:pos x="101" y="22"/>
                </a:cxn>
                <a:cxn ang="0">
                  <a:pos x="81" y="17"/>
                </a:cxn>
                <a:cxn ang="0">
                  <a:pos x="59" y="17"/>
                </a:cxn>
                <a:cxn ang="0">
                  <a:pos x="41" y="11"/>
                </a:cxn>
                <a:cxn ang="0">
                  <a:pos x="19" y="10"/>
                </a:cxn>
                <a:cxn ang="0">
                  <a:pos x="0" y="3"/>
                </a:cxn>
                <a:cxn ang="0">
                  <a:pos x="18" y="2"/>
                </a:cxn>
                <a:cxn ang="0">
                  <a:pos x="38" y="6"/>
                </a:cxn>
                <a:cxn ang="0">
                  <a:pos x="59" y="8"/>
                </a:cxn>
                <a:cxn ang="0">
                  <a:pos x="82" y="10"/>
                </a:cxn>
                <a:cxn ang="0">
                  <a:pos x="103" y="13"/>
                </a:cxn>
                <a:cxn ang="0">
                  <a:pos x="121" y="22"/>
                </a:cxn>
              </a:cxnLst>
              <a:rect l="0" t="0" r="r" b="b"/>
              <a:pathLst>
                <a:path w="121" h="28">
                  <a:moveTo>
                    <a:pt x="121" y="22"/>
                  </a:moveTo>
                  <a:cubicBezTo>
                    <a:pt x="120" y="28"/>
                    <a:pt x="120" y="28"/>
                    <a:pt x="101" y="22"/>
                  </a:cubicBezTo>
                  <a:cubicBezTo>
                    <a:pt x="81" y="17"/>
                    <a:pt x="81" y="17"/>
                    <a:pt x="81" y="17"/>
                  </a:cubicBezTo>
                  <a:cubicBezTo>
                    <a:pt x="59" y="17"/>
                    <a:pt x="59" y="17"/>
                    <a:pt x="59" y="17"/>
                  </a:cubicBezTo>
                  <a:cubicBezTo>
                    <a:pt x="41" y="11"/>
                    <a:pt x="41" y="11"/>
                    <a:pt x="41" y="11"/>
                  </a:cubicBezTo>
                  <a:cubicBezTo>
                    <a:pt x="41" y="11"/>
                    <a:pt x="30" y="13"/>
                    <a:pt x="19" y="10"/>
                  </a:cubicBezTo>
                  <a:cubicBezTo>
                    <a:pt x="9" y="6"/>
                    <a:pt x="0" y="3"/>
                    <a:pt x="0" y="3"/>
                  </a:cubicBezTo>
                  <a:cubicBezTo>
                    <a:pt x="0" y="3"/>
                    <a:pt x="11" y="0"/>
                    <a:pt x="18" y="2"/>
                  </a:cubicBezTo>
                  <a:cubicBezTo>
                    <a:pt x="25" y="3"/>
                    <a:pt x="38" y="6"/>
                    <a:pt x="38" y="6"/>
                  </a:cubicBezTo>
                  <a:cubicBezTo>
                    <a:pt x="38" y="6"/>
                    <a:pt x="47" y="6"/>
                    <a:pt x="59" y="8"/>
                  </a:cubicBezTo>
                  <a:cubicBezTo>
                    <a:pt x="71" y="9"/>
                    <a:pt x="82" y="10"/>
                    <a:pt x="82" y="10"/>
                  </a:cubicBezTo>
                  <a:cubicBezTo>
                    <a:pt x="103" y="13"/>
                    <a:pt x="103" y="13"/>
                    <a:pt x="103" y="13"/>
                  </a:cubicBezTo>
                  <a:cubicBezTo>
                    <a:pt x="103" y="13"/>
                    <a:pt x="121" y="17"/>
                    <a:pt x="121"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289">
              <a:extLst>
                <a:ext uri="{FF2B5EF4-FFF2-40B4-BE49-F238E27FC236}">
                  <a16:creationId xmlns:a16="http://schemas.microsoft.com/office/drawing/2014/main" id="{C4BCA95F-30FB-4B43-AFDA-1E2F69EF1199}"/>
                </a:ext>
              </a:extLst>
            </p:cNvPr>
            <p:cNvSpPr>
              <a:spLocks/>
            </p:cNvSpPr>
            <p:nvPr/>
          </p:nvSpPr>
          <p:spPr bwMode="auto">
            <a:xfrm>
              <a:off x="2703513" y="3443288"/>
              <a:ext cx="182563" cy="41275"/>
            </a:xfrm>
            <a:custGeom>
              <a:avLst/>
              <a:gdLst/>
              <a:ahLst/>
              <a:cxnLst>
                <a:cxn ang="0">
                  <a:pos x="120" y="5"/>
                </a:cxn>
                <a:cxn ang="0">
                  <a:pos x="102" y="12"/>
                </a:cxn>
                <a:cxn ang="0">
                  <a:pos x="82" y="14"/>
                </a:cxn>
                <a:cxn ang="0">
                  <a:pos x="61" y="22"/>
                </a:cxn>
                <a:cxn ang="0">
                  <a:pos x="42" y="22"/>
                </a:cxn>
                <a:cxn ang="0">
                  <a:pos x="21" y="28"/>
                </a:cxn>
                <a:cxn ang="0">
                  <a:pos x="0" y="28"/>
                </a:cxn>
                <a:cxn ang="0">
                  <a:pos x="17" y="21"/>
                </a:cxn>
                <a:cxn ang="0">
                  <a:pos x="38" y="18"/>
                </a:cxn>
                <a:cxn ang="0">
                  <a:pos x="58" y="12"/>
                </a:cxn>
                <a:cxn ang="0">
                  <a:pos x="80" y="7"/>
                </a:cxn>
                <a:cxn ang="0">
                  <a:pos x="101" y="2"/>
                </a:cxn>
                <a:cxn ang="0">
                  <a:pos x="120" y="5"/>
                </a:cxn>
              </a:cxnLst>
              <a:rect l="0" t="0" r="r" b="b"/>
              <a:pathLst>
                <a:path w="122" h="28">
                  <a:moveTo>
                    <a:pt x="120" y="5"/>
                  </a:moveTo>
                  <a:cubicBezTo>
                    <a:pt x="122" y="10"/>
                    <a:pt x="122" y="10"/>
                    <a:pt x="102" y="12"/>
                  </a:cubicBezTo>
                  <a:cubicBezTo>
                    <a:pt x="82" y="14"/>
                    <a:pt x="82" y="14"/>
                    <a:pt x="82" y="14"/>
                  </a:cubicBezTo>
                  <a:cubicBezTo>
                    <a:pt x="61" y="22"/>
                    <a:pt x="61" y="22"/>
                    <a:pt x="61" y="22"/>
                  </a:cubicBezTo>
                  <a:cubicBezTo>
                    <a:pt x="42" y="22"/>
                    <a:pt x="42" y="22"/>
                    <a:pt x="42" y="22"/>
                  </a:cubicBezTo>
                  <a:cubicBezTo>
                    <a:pt x="42" y="22"/>
                    <a:pt x="32" y="28"/>
                    <a:pt x="21" y="28"/>
                  </a:cubicBezTo>
                  <a:cubicBezTo>
                    <a:pt x="10" y="28"/>
                    <a:pt x="0" y="28"/>
                    <a:pt x="0" y="28"/>
                  </a:cubicBezTo>
                  <a:cubicBezTo>
                    <a:pt x="0" y="28"/>
                    <a:pt x="9" y="22"/>
                    <a:pt x="17" y="21"/>
                  </a:cubicBezTo>
                  <a:cubicBezTo>
                    <a:pt x="24" y="20"/>
                    <a:pt x="38" y="18"/>
                    <a:pt x="38" y="18"/>
                  </a:cubicBezTo>
                  <a:cubicBezTo>
                    <a:pt x="38" y="18"/>
                    <a:pt x="46" y="15"/>
                    <a:pt x="58" y="12"/>
                  </a:cubicBezTo>
                  <a:cubicBezTo>
                    <a:pt x="70" y="9"/>
                    <a:pt x="80" y="7"/>
                    <a:pt x="80" y="7"/>
                  </a:cubicBezTo>
                  <a:cubicBezTo>
                    <a:pt x="101" y="2"/>
                    <a:pt x="101" y="2"/>
                    <a:pt x="101" y="2"/>
                  </a:cubicBezTo>
                  <a:cubicBezTo>
                    <a:pt x="101" y="2"/>
                    <a:pt x="119" y="0"/>
                    <a:pt x="12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290">
              <a:extLst>
                <a:ext uri="{FF2B5EF4-FFF2-40B4-BE49-F238E27FC236}">
                  <a16:creationId xmlns:a16="http://schemas.microsoft.com/office/drawing/2014/main" id="{9467878F-D0D9-42FB-9897-DD94D3A17815}"/>
                </a:ext>
              </a:extLst>
            </p:cNvPr>
            <p:cNvSpPr>
              <a:spLocks/>
            </p:cNvSpPr>
            <p:nvPr/>
          </p:nvSpPr>
          <p:spPr bwMode="auto">
            <a:xfrm>
              <a:off x="2730501" y="3363913"/>
              <a:ext cx="161925" cy="101600"/>
            </a:xfrm>
            <a:custGeom>
              <a:avLst/>
              <a:gdLst/>
              <a:ahLst/>
              <a:cxnLst>
                <a:cxn ang="0">
                  <a:pos x="105" y="5"/>
                </a:cxn>
                <a:cxn ang="0">
                  <a:pos x="90" y="17"/>
                </a:cxn>
                <a:cxn ang="0">
                  <a:pos x="72" y="26"/>
                </a:cxn>
                <a:cxn ang="0">
                  <a:pos x="55" y="40"/>
                </a:cxn>
                <a:cxn ang="0">
                  <a:pos x="36" y="47"/>
                </a:cxn>
                <a:cxn ang="0">
                  <a:pos x="19" y="60"/>
                </a:cxn>
                <a:cxn ang="0">
                  <a:pos x="0" y="67"/>
                </a:cxn>
                <a:cxn ang="0">
                  <a:pos x="13" y="55"/>
                </a:cxn>
                <a:cxn ang="0">
                  <a:pos x="31" y="45"/>
                </a:cxn>
                <a:cxn ang="0">
                  <a:pos x="49" y="33"/>
                </a:cxn>
                <a:cxn ang="0">
                  <a:pos x="67" y="20"/>
                </a:cxn>
                <a:cxn ang="0">
                  <a:pos x="86" y="9"/>
                </a:cxn>
                <a:cxn ang="0">
                  <a:pos x="105" y="5"/>
                </a:cxn>
              </a:cxnLst>
              <a:rect l="0" t="0" r="r" b="b"/>
              <a:pathLst>
                <a:path w="108" h="67">
                  <a:moveTo>
                    <a:pt x="105" y="5"/>
                  </a:moveTo>
                  <a:cubicBezTo>
                    <a:pt x="108" y="9"/>
                    <a:pt x="108" y="9"/>
                    <a:pt x="90" y="17"/>
                  </a:cubicBezTo>
                  <a:cubicBezTo>
                    <a:pt x="72" y="26"/>
                    <a:pt x="72" y="26"/>
                    <a:pt x="72" y="26"/>
                  </a:cubicBezTo>
                  <a:cubicBezTo>
                    <a:pt x="55" y="40"/>
                    <a:pt x="55" y="40"/>
                    <a:pt x="55" y="40"/>
                  </a:cubicBezTo>
                  <a:cubicBezTo>
                    <a:pt x="36" y="47"/>
                    <a:pt x="36" y="47"/>
                    <a:pt x="36" y="47"/>
                  </a:cubicBezTo>
                  <a:cubicBezTo>
                    <a:pt x="36" y="47"/>
                    <a:pt x="30" y="56"/>
                    <a:pt x="19" y="60"/>
                  </a:cubicBezTo>
                  <a:cubicBezTo>
                    <a:pt x="9" y="64"/>
                    <a:pt x="0" y="67"/>
                    <a:pt x="0" y="67"/>
                  </a:cubicBezTo>
                  <a:cubicBezTo>
                    <a:pt x="0" y="67"/>
                    <a:pt x="6" y="58"/>
                    <a:pt x="13" y="55"/>
                  </a:cubicBezTo>
                  <a:cubicBezTo>
                    <a:pt x="20" y="51"/>
                    <a:pt x="31" y="45"/>
                    <a:pt x="31" y="45"/>
                  </a:cubicBezTo>
                  <a:cubicBezTo>
                    <a:pt x="31" y="45"/>
                    <a:pt x="39" y="39"/>
                    <a:pt x="49" y="33"/>
                  </a:cubicBezTo>
                  <a:cubicBezTo>
                    <a:pt x="58" y="26"/>
                    <a:pt x="67" y="20"/>
                    <a:pt x="67" y="20"/>
                  </a:cubicBezTo>
                  <a:cubicBezTo>
                    <a:pt x="86" y="9"/>
                    <a:pt x="86" y="9"/>
                    <a:pt x="86" y="9"/>
                  </a:cubicBezTo>
                  <a:cubicBezTo>
                    <a:pt x="86" y="9"/>
                    <a:pt x="102" y="0"/>
                    <a:pt x="105"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291">
              <a:extLst>
                <a:ext uri="{FF2B5EF4-FFF2-40B4-BE49-F238E27FC236}">
                  <a16:creationId xmlns:a16="http://schemas.microsoft.com/office/drawing/2014/main" id="{06F1E0FA-DA85-4CF2-ABD2-3283D08F5A53}"/>
                </a:ext>
              </a:extLst>
            </p:cNvPr>
            <p:cNvSpPr>
              <a:spLocks/>
            </p:cNvSpPr>
            <p:nvPr/>
          </p:nvSpPr>
          <p:spPr bwMode="auto">
            <a:xfrm>
              <a:off x="2698751" y="3324226"/>
              <a:ext cx="123825" cy="149225"/>
            </a:xfrm>
            <a:custGeom>
              <a:avLst/>
              <a:gdLst/>
              <a:ahLst/>
              <a:cxnLst>
                <a:cxn ang="0">
                  <a:pos x="78" y="3"/>
                </a:cxn>
                <a:cxn ang="0">
                  <a:pos x="68" y="20"/>
                </a:cxn>
                <a:cxn ang="0">
                  <a:pos x="54" y="34"/>
                </a:cxn>
                <a:cxn ang="0">
                  <a:pos x="43" y="54"/>
                </a:cxn>
                <a:cxn ang="0">
                  <a:pos x="28" y="66"/>
                </a:cxn>
                <a:cxn ang="0">
                  <a:pos x="16" y="84"/>
                </a:cxn>
                <a:cxn ang="0">
                  <a:pos x="0" y="98"/>
                </a:cxn>
                <a:cxn ang="0">
                  <a:pos x="8" y="81"/>
                </a:cxn>
                <a:cxn ang="0">
                  <a:pos x="22" y="66"/>
                </a:cxn>
                <a:cxn ang="0">
                  <a:pos x="34" y="49"/>
                </a:cxn>
                <a:cxn ang="0">
                  <a:pos x="47" y="30"/>
                </a:cxn>
                <a:cxn ang="0">
                  <a:pos x="61" y="13"/>
                </a:cxn>
                <a:cxn ang="0">
                  <a:pos x="78" y="3"/>
                </a:cxn>
              </a:cxnLst>
              <a:rect l="0" t="0" r="r" b="b"/>
              <a:pathLst>
                <a:path w="82" h="98">
                  <a:moveTo>
                    <a:pt x="78" y="3"/>
                  </a:moveTo>
                  <a:cubicBezTo>
                    <a:pt x="82" y="6"/>
                    <a:pt x="82" y="6"/>
                    <a:pt x="68" y="20"/>
                  </a:cubicBezTo>
                  <a:cubicBezTo>
                    <a:pt x="54" y="34"/>
                    <a:pt x="54" y="34"/>
                    <a:pt x="54" y="34"/>
                  </a:cubicBezTo>
                  <a:cubicBezTo>
                    <a:pt x="43" y="54"/>
                    <a:pt x="43" y="54"/>
                    <a:pt x="43" y="54"/>
                  </a:cubicBezTo>
                  <a:cubicBezTo>
                    <a:pt x="28" y="66"/>
                    <a:pt x="28" y="66"/>
                    <a:pt x="28" y="66"/>
                  </a:cubicBezTo>
                  <a:cubicBezTo>
                    <a:pt x="28" y="66"/>
                    <a:pt x="25" y="77"/>
                    <a:pt x="16" y="84"/>
                  </a:cubicBezTo>
                  <a:cubicBezTo>
                    <a:pt x="8" y="91"/>
                    <a:pt x="0" y="98"/>
                    <a:pt x="0" y="98"/>
                  </a:cubicBezTo>
                  <a:cubicBezTo>
                    <a:pt x="0" y="98"/>
                    <a:pt x="3" y="87"/>
                    <a:pt x="8" y="81"/>
                  </a:cubicBezTo>
                  <a:cubicBezTo>
                    <a:pt x="13" y="76"/>
                    <a:pt x="22" y="66"/>
                    <a:pt x="22" y="66"/>
                  </a:cubicBezTo>
                  <a:cubicBezTo>
                    <a:pt x="22" y="66"/>
                    <a:pt x="27" y="58"/>
                    <a:pt x="34" y="49"/>
                  </a:cubicBezTo>
                  <a:cubicBezTo>
                    <a:pt x="41" y="39"/>
                    <a:pt x="47" y="30"/>
                    <a:pt x="47" y="30"/>
                  </a:cubicBezTo>
                  <a:cubicBezTo>
                    <a:pt x="61" y="13"/>
                    <a:pt x="61" y="13"/>
                    <a:pt x="61" y="13"/>
                  </a:cubicBezTo>
                  <a:cubicBezTo>
                    <a:pt x="61" y="13"/>
                    <a:pt x="73" y="0"/>
                    <a:pt x="7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292">
              <a:extLst>
                <a:ext uri="{FF2B5EF4-FFF2-40B4-BE49-F238E27FC236}">
                  <a16:creationId xmlns:a16="http://schemas.microsoft.com/office/drawing/2014/main" id="{BF6392BE-8261-4661-BE77-AE6E45938C0A}"/>
                </a:ext>
              </a:extLst>
            </p:cNvPr>
            <p:cNvSpPr>
              <a:spLocks/>
            </p:cNvSpPr>
            <p:nvPr/>
          </p:nvSpPr>
          <p:spPr bwMode="auto">
            <a:xfrm>
              <a:off x="2692401" y="3292476"/>
              <a:ext cx="71438" cy="176213"/>
            </a:xfrm>
            <a:custGeom>
              <a:avLst/>
              <a:gdLst/>
              <a:ahLst/>
              <a:cxnLst>
                <a:cxn ang="0">
                  <a:pos x="41" y="1"/>
                </a:cxn>
                <a:cxn ang="0">
                  <a:pos x="38" y="21"/>
                </a:cxn>
                <a:cxn ang="0">
                  <a:pos x="29" y="39"/>
                </a:cxn>
                <a:cxn ang="0">
                  <a:pos x="26" y="61"/>
                </a:cxn>
                <a:cxn ang="0">
                  <a:pos x="16" y="78"/>
                </a:cxn>
                <a:cxn ang="0">
                  <a:pos x="11" y="99"/>
                </a:cxn>
                <a:cxn ang="0">
                  <a:pos x="1" y="117"/>
                </a:cxn>
                <a:cxn ang="0">
                  <a:pos x="3" y="99"/>
                </a:cxn>
                <a:cxn ang="0">
                  <a:pos x="11" y="79"/>
                </a:cxn>
                <a:cxn ang="0">
                  <a:pos x="16" y="59"/>
                </a:cxn>
                <a:cxn ang="0">
                  <a:pos x="22" y="37"/>
                </a:cxn>
                <a:cxn ang="0">
                  <a:pos x="29" y="16"/>
                </a:cxn>
                <a:cxn ang="0">
                  <a:pos x="41" y="1"/>
                </a:cxn>
              </a:cxnLst>
              <a:rect l="0" t="0" r="r" b="b"/>
              <a:pathLst>
                <a:path w="47" h="117">
                  <a:moveTo>
                    <a:pt x="41" y="1"/>
                  </a:moveTo>
                  <a:cubicBezTo>
                    <a:pt x="47" y="3"/>
                    <a:pt x="47" y="3"/>
                    <a:pt x="38" y="21"/>
                  </a:cubicBezTo>
                  <a:cubicBezTo>
                    <a:pt x="29" y="39"/>
                    <a:pt x="29" y="39"/>
                    <a:pt x="29" y="39"/>
                  </a:cubicBezTo>
                  <a:cubicBezTo>
                    <a:pt x="26" y="61"/>
                    <a:pt x="26" y="61"/>
                    <a:pt x="26" y="61"/>
                  </a:cubicBezTo>
                  <a:cubicBezTo>
                    <a:pt x="16" y="78"/>
                    <a:pt x="16" y="78"/>
                    <a:pt x="16" y="78"/>
                  </a:cubicBezTo>
                  <a:cubicBezTo>
                    <a:pt x="16" y="78"/>
                    <a:pt x="17" y="89"/>
                    <a:pt x="11" y="99"/>
                  </a:cubicBezTo>
                  <a:cubicBezTo>
                    <a:pt x="6" y="108"/>
                    <a:pt x="1" y="117"/>
                    <a:pt x="1" y="117"/>
                  </a:cubicBezTo>
                  <a:cubicBezTo>
                    <a:pt x="1" y="117"/>
                    <a:pt x="0" y="106"/>
                    <a:pt x="3" y="99"/>
                  </a:cubicBezTo>
                  <a:cubicBezTo>
                    <a:pt x="6" y="92"/>
                    <a:pt x="11" y="79"/>
                    <a:pt x="11" y="79"/>
                  </a:cubicBezTo>
                  <a:cubicBezTo>
                    <a:pt x="11" y="79"/>
                    <a:pt x="13" y="71"/>
                    <a:pt x="16" y="59"/>
                  </a:cubicBezTo>
                  <a:cubicBezTo>
                    <a:pt x="19" y="47"/>
                    <a:pt x="22" y="37"/>
                    <a:pt x="22" y="37"/>
                  </a:cubicBezTo>
                  <a:cubicBezTo>
                    <a:pt x="29" y="16"/>
                    <a:pt x="29" y="16"/>
                    <a:pt x="29" y="16"/>
                  </a:cubicBezTo>
                  <a:cubicBezTo>
                    <a:pt x="29" y="16"/>
                    <a:pt x="36" y="0"/>
                    <a:pt x="41"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293">
              <a:extLst>
                <a:ext uri="{FF2B5EF4-FFF2-40B4-BE49-F238E27FC236}">
                  <a16:creationId xmlns:a16="http://schemas.microsoft.com/office/drawing/2014/main" id="{2FBB47B2-CED1-45BB-98F8-B04C336242B0}"/>
                </a:ext>
              </a:extLst>
            </p:cNvPr>
            <p:cNvSpPr>
              <a:spLocks/>
            </p:cNvSpPr>
            <p:nvPr/>
          </p:nvSpPr>
          <p:spPr bwMode="auto">
            <a:xfrm>
              <a:off x="2684463" y="3492501"/>
              <a:ext cx="84138" cy="44450"/>
            </a:xfrm>
            <a:custGeom>
              <a:avLst/>
              <a:gdLst/>
              <a:ahLst/>
              <a:cxnLst>
                <a:cxn ang="0">
                  <a:pos x="54" y="25"/>
                </a:cxn>
                <a:cxn ang="0">
                  <a:pos x="47" y="24"/>
                </a:cxn>
                <a:cxn ang="0">
                  <a:pos x="37" y="19"/>
                </a:cxn>
                <a:cxn ang="0">
                  <a:pos x="29" y="18"/>
                </a:cxn>
                <a:cxn ang="0">
                  <a:pos x="19" y="11"/>
                </a:cxn>
                <a:cxn ang="0">
                  <a:pos x="11" y="10"/>
                </a:cxn>
                <a:cxn ang="0">
                  <a:pos x="0" y="2"/>
                </a:cxn>
                <a:cxn ang="0">
                  <a:pos x="7" y="2"/>
                </a:cxn>
                <a:cxn ang="0">
                  <a:pos x="16" y="6"/>
                </a:cxn>
                <a:cxn ang="0">
                  <a:pos x="25" y="9"/>
                </a:cxn>
                <a:cxn ang="0">
                  <a:pos x="34" y="11"/>
                </a:cxn>
                <a:cxn ang="0">
                  <a:pos x="44" y="15"/>
                </a:cxn>
                <a:cxn ang="0">
                  <a:pos x="54" y="25"/>
                </a:cxn>
              </a:cxnLst>
              <a:rect l="0" t="0" r="r" b="b"/>
              <a:pathLst>
                <a:path w="56" h="30">
                  <a:moveTo>
                    <a:pt x="54" y="25"/>
                  </a:moveTo>
                  <a:cubicBezTo>
                    <a:pt x="56" y="30"/>
                    <a:pt x="56" y="30"/>
                    <a:pt x="47" y="24"/>
                  </a:cubicBezTo>
                  <a:cubicBezTo>
                    <a:pt x="37" y="19"/>
                    <a:pt x="37" y="19"/>
                    <a:pt x="37" y="19"/>
                  </a:cubicBezTo>
                  <a:cubicBezTo>
                    <a:pt x="29" y="18"/>
                    <a:pt x="29" y="18"/>
                    <a:pt x="29" y="18"/>
                  </a:cubicBezTo>
                  <a:cubicBezTo>
                    <a:pt x="19" y="11"/>
                    <a:pt x="19" y="11"/>
                    <a:pt x="19" y="11"/>
                  </a:cubicBezTo>
                  <a:cubicBezTo>
                    <a:pt x="19" y="11"/>
                    <a:pt x="16" y="14"/>
                    <a:pt x="11" y="10"/>
                  </a:cubicBezTo>
                  <a:cubicBezTo>
                    <a:pt x="5" y="6"/>
                    <a:pt x="0" y="2"/>
                    <a:pt x="0" y="2"/>
                  </a:cubicBezTo>
                  <a:cubicBezTo>
                    <a:pt x="0" y="2"/>
                    <a:pt x="4" y="0"/>
                    <a:pt x="7" y="2"/>
                  </a:cubicBezTo>
                  <a:cubicBezTo>
                    <a:pt x="10" y="3"/>
                    <a:pt x="16" y="6"/>
                    <a:pt x="16" y="6"/>
                  </a:cubicBezTo>
                  <a:cubicBezTo>
                    <a:pt x="16" y="6"/>
                    <a:pt x="20" y="7"/>
                    <a:pt x="25" y="9"/>
                  </a:cubicBezTo>
                  <a:cubicBezTo>
                    <a:pt x="30" y="10"/>
                    <a:pt x="34" y="11"/>
                    <a:pt x="34" y="11"/>
                  </a:cubicBezTo>
                  <a:cubicBezTo>
                    <a:pt x="44" y="15"/>
                    <a:pt x="44" y="15"/>
                    <a:pt x="44" y="15"/>
                  </a:cubicBezTo>
                  <a:cubicBezTo>
                    <a:pt x="44" y="15"/>
                    <a:pt x="52" y="19"/>
                    <a:pt x="54"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294">
              <a:extLst>
                <a:ext uri="{FF2B5EF4-FFF2-40B4-BE49-F238E27FC236}">
                  <a16:creationId xmlns:a16="http://schemas.microsoft.com/office/drawing/2014/main" id="{36410A06-07D2-4433-B73B-FD3FB216F755}"/>
                </a:ext>
              </a:extLst>
            </p:cNvPr>
            <p:cNvSpPr>
              <a:spLocks/>
            </p:cNvSpPr>
            <p:nvPr/>
          </p:nvSpPr>
          <p:spPr bwMode="auto">
            <a:xfrm>
              <a:off x="2606676" y="3457576"/>
              <a:ext cx="88900" cy="34925"/>
            </a:xfrm>
            <a:custGeom>
              <a:avLst/>
              <a:gdLst/>
              <a:ahLst/>
              <a:cxnLst>
                <a:cxn ang="0">
                  <a:pos x="3" y="5"/>
                </a:cxn>
                <a:cxn ang="0">
                  <a:pos x="10" y="4"/>
                </a:cxn>
                <a:cxn ang="0">
                  <a:pos x="21" y="8"/>
                </a:cxn>
                <a:cxn ang="0">
                  <a:pos x="29" y="8"/>
                </a:cxn>
                <a:cxn ang="0">
                  <a:pos x="39" y="13"/>
                </a:cxn>
                <a:cxn ang="0">
                  <a:pos x="48" y="14"/>
                </a:cxn>
                <a:cxn ang="0">
                  <a:pos x="59" y="20"/>
                </a:cxn>
                <a:cxn ang="0">
                  <a:pos x="53" y="21"/>
                </a:cxn>
                <a:cxn ang="0">
                  <a:pos x="43" y="18"/>
                </a:cxn>
                <a:cxn ang="0">
                  <a:pos x="34" y="17"/>
                </a:cxn>
                <a:cxn ang="0">
                  <a:pos x="24" y="15"/>
                </a:cxn>
                <a:cxn ang="0">
                  <a:pos x="14" y="13"/>
                </a:cxn>
                <a:cxn ang="0">
                  <a:pos x="3" y="5"/>
                </a:cxn>
              </a:cxnLst>
              <a:rect l="0" t="0" r="r" b="b"/>
              <a:pathLst>
                <a:path w="59" h="23">
                  <a:moveTo>
                    <a:pt x="3" y="5"/>
                  </a:moveTo>
                  <a:cubicBezTo>
                    <a:pt x="0" y="0"/>
                    <a:pt x="0" y="0"/>
                    <a:pt x="10" y="4"/>
                  </a:cubicBezTo>
                  <a:cubicBezTo>
                    <a:pt x="21" y="8"/>
                    <a:pt x="21" y="8"/>
                    <a:pt x="21" y="8"/>
                  </a:cubicBezTo>
                  <a:cubicBezTo>
                    <a:pt x="29" y="8"/>
                    <a:pt x="29" y="8"/>
                    <a:pt x="29" y="8"/>
                  </a:cubicBezTo>
                  <a:cubicBezTo>
                    <a:pt x="39" y="13"/>
                    <a:pt x="39" y="13"/>
                    <a:pt x="39" y="13"/>
                  </a:cubicBezTo>
                  <a:cubicBezTo>
                    <a:pt x="39" y="13"/>
                    <a:pt x="42" y="11"/>
                    <a:pt x="48" y="14"/>
                  </a:cubicBezTo>
                  <a:cubicBezTo>
                    <a:pt x="54" y="17"/>
                    <a:pt x="59" y="20"/>
                    <a:pt x="59" y="20"/>
                  </a:cubicBezTo>
                  <a:cubicBezTo>
                    <a:pt x="59" y="20"/>
                    <a:pt x="57" y="23"/>
                    <a:pt x="53" y="21"/>
                  </a:cubicBezTo>
                  <a:cubicBezTo>
                    <a:pt x="49" y="20"/>
                    <a:pt x="43" y="18"/>
                    <a:pt x="43" y="18"/>
                  </a:cubicBezTo>
                  <a:cubicBezTo>
                    <a:pt x="43" y="18"/>
                    <a:pt x="39" y="18"/>
                    <a:pt x="34" y="17"/>
                  </a:cubicBezTo>
                  <a:cubicBezTo>
                    <a:pt x="29" y="16"/>
                    <a:pt x="24" y="15"/>
                    <a:pt x="24" y="15"/>
                  </a:cubicBezTo>
                  <a:cubicBezTo>
                    <a:pt x="14" y="13"/>
                    <a:pt x="14" y="13"/>
                    <a:pt x="14" y="13"/>
                  </a:cubicBezTo>
                  <a:cubicBezTo>
                    <a:pt x="14" y="13"/>
                    <a:pt x="6" y="10"/>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295">
              <a:extLst>
                <a:ext uri="{FF2B5EF4-FFF2-40B4-BE49-F238E27FC236}">
                  <a16:creationId xmlns:a16="http://schemas.microsoft.com/office/drawing/2014/main" id="{530F1F44-7536-48BD-B4F1-A664BB2FE043}"/>
                </a:ext>
              </a:extLst>
            </p:cNvPr>
            <p:cNvSpPr>
              <a:spLocks/>
            </p:cNvSpPr>
            <p:nvPr/>
          </p:nvSpPr>
          <p:spPr bwMode="auto">
            <a:xfrm>
              <a:off x="2674938" y="3432176"/>
              <a:ext cx="76200" cy="58738"/>
            </a:xfrm>
            <a:custGeom>
              <a:avLst/>
              <a:gdLst/>
              <a:ahLst/>
              <a:cxnLst>
                <a:cxn ang="0">
                  <a:pos x="44" y="1"/>
                </a:cxn>
                <a:cxn ang="0">
                  <a:pos x="40" y="7"/>
                </a:cxn>
                <a:cxn ang="0">
                  <a:pos x="31" y="13"/>
                </a:cxn>
                <a:cxn ang="0">
                  <a:pos x="27" y="21"/>
                </a:cxn>
                <a:cxn ang="0">
                  <a:pos x="17" y="26"/>
                </a:cxn>
                <a:cxn ang="0">
                  <a:pos x="12" y="33"/>
                </a:cxn>
                <a:cxn ang="0">
                  <a:pos x="0" y="39"/>
                </a:cxn>
                <a:cxn ang="0">
                  <a:pos x="3" y="33"/>
                </a:cxn>
                <a:cxn ang="0">
                  <a:pos x="11" y="27"/>
                </a:cxn>
                <a:cxn ang="0">
                  <a:pos x="17" y="20"/>
                </a:cxn>
                <a:cxn ang="0">
                  <a:pos x="23" y="13"/>
                </a:cxn>
                <a:cxn ang="0">
                  <a:pos x="31" y="6"/>
                </a:cxn>
                <a:cxn ang="0">
                  <a:pos x="44" y="1"/>
                </a:cxn>
              </a:cxnLst>
              <a:rect l="0" t="0" r="r" b="b"/>
              <a:pathLst>
                <a:path w="50" h="39">
                  <a:moveTo>
                    <a:pt x="44" y="1"/>
                  </a:moveTo>
                  <a:cubicBezTo>
                    <a:pt x="50" y="1"/>
                    <a:pt x="50" y="1"/>
                    <a:pt x="40" y="7"/>
                  </a:cubicBezTo>
                  <a:cubicBezTo>
                    <a:pt x="31" y="13"/>
                    <a:pt x="31" y="13"/>
                    <a:pt x="31" y="13"/>
                  </a:cubicBezTo>
                  <a:cubicBezTo>
                    <a:pt x="27" y="21"/>
                    <a:pt x="27" y="21"/>
                    <a:pt x="27" y="21"/>
                  </a:cubicBezTo>
                  <a:cubicBezTo>
                    <a:pt x="17" y="26"/>
                    <a:pt x="17" y="26"/>
                    <a:pt x="17" y="26"/>
                  </a:cubicBezTo>
                  <a:cubicBezTo>
                    <a:pt x="17" y="26"/>
                    <a:pt x="18" y="30"/>
                    <a:pt x="12" y="33"/>
                  </a:cubicBezTo>
                  <a:cubicBezTo>
                    <a:pt x="6" y="36"/>
                    <a:pt x="0" y="39"/>
                    <a:pt x="0" y="39"/>
                  </a:cubicBezTo>
                  <a:cubicBezTo>
                    <a:pt x="0" y="39"/>
                    <a:pt x="0" y="36"/>
                    <a:pt x="3" y="33"/>
                  </a:cubicBezTo>
                  <a:cubicBezTo>
                    <a:pt x="6" y="31"/>
                    <a:pt x="11" y="27"/>
                    <a:pt x="11" y="27"/>
                  </a:cubicBezTo>
                  <a:cubicBezTo>
                    <a:pt x="11" y="27"/>
                    <a:pt x="13" y="24"/>
                    <a:pt x="17" y="20"/>
                  </a:cubicBezTo>
                  <a:cubicBezTo>
                    <a:pt x="20" y="16"/>
                    <a:pt x="23" y="13"/>
                    <a:pt x="23" y="13"/>
                  </a:cubicBezTo>
                  <a:cubicBezTo>
                    <a:pt x="31" y="6"/>
                    <a:pt x="31" y="6"/>
                    <a:pt x="31" y="6"/>
                  </a:cubicBezTo>
                  <a:cubicBezTo>
                    <a:pt x="31" y="6"/>
                    <a:pt x="38" y="0"/>
                    <a:pt x="44"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296">
              <a:extLst>
                <a:ext uri="{FF2B5EF4-FFF2-40B4-BE49-F238E27FC236}">
                  <a16:creationId xmlns:a16="http://schemas.microsoft.com/office/drawing/2014/main" id="{4C872B63-F975-4F54-A1E6-C4AFC4611D76}"/>
                </a:ext>
              </a:extLst>
            </p:cNvPr>
            <p:cNvSpPr>
              <a:spLocks/>
            </p:cNvSpPr>
            <p:nvPr/>
          </p:nvSpPr>
          <p:spPr bwMode="auto">
            <a:xfrm>
              <a:off x="2676526" y="3475038"/>
              <a:ext cx="93663" cy="19050"/>
            </a:xfrm>
            <a:custGeom>
              <a:avLst/>
              <a:gdLst/>
              <a:ahLst/>
              <a:cxnLst>
                <a:cxn ang="0">
                  <a:pos x="58" y="3"/>
                </a:cxn>
                <a:cxn ang="0">
                  <a:pos x="51" y="7"/>
                </a:cxn>
                <a:cxn ang="0">
                  <a:pos x="40" y="6"/>
                </a:cxn>
                <a:cxn ang="0">
                  <a:pos x="33" y="10"/>
                </a:cxn>
                <a:cxn ang="0">
                  <a:pos x="21" y="9"/>
                </a:cxn>
                <a:cxn ang="0">
                  <a:pos x="13" y="11"/>
                </a:cxn>
                <a:cxn ang="0">
                  <a:pos x="0" y="10"/>
                </a:cxn>
                <a:cxn ang="0">
                  <a:pos x="5" y="6"/>
                </a:cxn>
                <a:cxn ang="0">
                  <a:pos x="16" y="6"/>
                </a:cxn>
                <a:cxn ang="0">
                  <a:pos x="25" y="4"/>
                </a:cxn>
                <a:cxn ang="0">
                  <a:pos x="34" y="1"/>
                </a:cxn>
                <a:cxn ang="0">
                  <a:pos x="44" y="0"/>
                </a:cxn>
                <a:cxn ang="0">
                  <a:pos x="58" y="3"/>
                </a:cxn>
              </a:cxnLst>
              <a:rect l="0" t="0" r="r" b="b"/>
              <a:pathLst>
                <a:path w="62" h="12">
                  <a:moveTo>
                    <a:pt x="58" y="3"/>
                  </a:moveTo>
                  <a:cubicBezTo>
                    <a:pt x="62" y="7"/>
                    <a:pt x="62" y="7"/>
                    <a:pt x="51" y="7"/>
                  </a:cubicBezTo>
                  <a:cubicBezTo>
                    <a:pt x="40" y="6"/>
                    <a:pt x="40" y="6"/>
                    <a:pt x="40" y="6"/>
                  </a:cubicBezTo>
                  <a:cubicBezTo>
                    <a:pt x="33" y="10"/>
                    <a:pt x="33" y="10"/>
                    <a:pt x="33" y="10"/>
                  </a:cubicBezTo>
                  <a:cubicBezTo>
                    <a:pt x="21" y="9"/>
                    <a:pt x="21" y="9"/>
                    <a:pt x="21" y="9"/>
                  </a:cubicBezTo>
                  <a:cubicBezTo>
                    <a:pt x="21" y="9"/>
                    <a:pt x="19" y="12"/>
                    <a:pt x="13" y="11"/>
                  </a:cubicBezTo>
                  <a:cubicBezTo>
                    <a:pt x="6" y="11"/>
                    <a:pt x="0" y="10"/>
                    <a:pt x="0" y="10"/>
                  </a:cubicBezTo>
                  <a:cubicBezTo>
                    <a:pt x="0" y="10"/>
                    <a:pt x="2" y="7"/>
                    <a:pt x="5" y="6"/>
                  </a:cubicBezTo>
                  <a:cubicBezTo>
                    <a:pt x="9" y="6"/>
                    <a:pt x="16" y="6"/>
                    <a:pt x="16" y="6"/>
                  </a:cubicBezTo>
                  <a:cubicBezTo>
                    <a:pt x="16" y="6"/>
                    <a:pt x="19" y="5"/>
                    <a:pt x="25" y="4"/>
                  </a:cubicBezTo>
                  <a:cubicBezTo>
                    <a:pt x="30" y="2"/>
                    <a:pt x="34" y="1"/>
                    <a:pt x="34" y="1"/>
                  </a:cubicBezTo>
                  <a:cubicBezTo>
                    <a:pt x="44" y="0"/>
                    <a:pt x="44" y="0"/>
                    <a:pt x="44" y="0"/>
                  </a:cubicBezTo>
                  <a:cubicBezTo>
                    <a:pt x="44" y="0"/>
                    <a:pt x="53" y="0"/>
                    <a:pt x="58"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297">
              <a:extLst>
                <a:ext uri="{FF2B5EF4-FFF2-40B4-BE49-F238E27FC236}">
                  <a16:creationId xmlns:a16="http://schemas.microsoft.com/office/drawing/2014/main" id="{D016B17F-E711-425F-9F3A-71261BCE779A}"/>
                </a:ext>
              </a:extLst>
            </p:cNvPr>
            <p:cNvSpPr>
              <a:spLocks/>
            </p:cNvSpPr>
            <p:nvPr/>
          </p:nvSpPr>
          <p:spPr bwMode="auto">
            <a:xfrm>
              <a:off x="2620963" y="3476626"/>
              <a:ext cx="69850" cy="65088"/>
            </a:xfrm>
            <a:custGeom>
              <a:avLst/>
              <a:gdLst/>
              <a:ahLst/>
              <a:cxnLst>
                <a:cxn ang="0">
                  <a:pos x="5" y="43"/>
                </a:cxn>
                <a:cxn ang="0">
                  <a:pos x="8" y="36"/>
                </a:cxn>
                <a:cxn ang="0">
                  <a:pos x="17" y="29"/>
                </a:cxn>
                <a:cxn ang="0">
                  <a:pos x="20" y="21"/>
                </a:cxn>
                <a:cxn ang="0">
                  <a:pos x="30" y="15"/>
                </a:cxn>
                <a:cxn ang="0">
                  <a:pos x="35" y="7"/>
                </a:cxn>
                <a:cxn ang="0">
                  <a:pos x="45" y="0"/>
                </a:cxn>
                <a:cxn ang="0">
                  <a:pos x="44" y="7"/>
                </a:cxn>
                <a:cxn ang="0">
                  <a:pos x="36" y="14"/>
                </a:cxn>
                <a:cxn ang="0">
                  <a:pos x="31" y="21"/>
                </a:cxn>
                <a:cxn ang="0">
                  <a:pos x="25" y="29"/>
                </a:cxn>
                <a:cxn ang="0">
                  <a:pos x="18" y="36"/>
                </a:cxn>
                <a:cxn ang="0">
                  <a:pos x="5" y="43"/>
                </a:cxn>
              </a:cxnLst>
              <a:rect l="0" t="0" r="r" b="b"/>
              <a:pathLst>
                <a:path w="46" h="43">
                  <a:moveTo>
                    <a:pt x="5" y="43"/>
                  </a:moveTo>
                  <a:cubicBezTo>
                    <a:pt x="0" y="43"/>
                    <a:pt x="0" y="43"/>
                    <a:pt x="8" y="36"/>
                  </a:cubicBezTo>
                  <a:cubicBezTo>
                    <a:pt x="17" y="29"/>
                    <a:pt x="17" y="29"/>
                    <a:pt x="17" y="29"/>
                  </a:cubicBezTo>
                  <a:cubicBezTo>
                    <a:pt x="20" y="21"/>
                    <a:pt x="20" y="21"/>
                    <a:pt x="20" y="21"/>
                  </a:cubicBezTo>
                  <a:cubicBezTo>
                    <a:pt x="30" y="15"/>
                    <a:pt x="30" y="15"/>
                    <a:pt x="30" y="15"/>
                  </a:cubicBezTo>
                  <a:cubicBezTo>
                    <a:pt x="30" y="15"/>
                    <a:pt x="29" y="11"/>
                    <a:pt x="35" y="7"/>
                  </a:cubicBezTo>
                  <a:cubicBezTo>
                    <a:pt x="40" y="4"/>
                    <a:pt x="45" y="0"/>
                    <a:pt x="45" y="0"/>
                  </a:cubicBezTo>
                  <a:cubicBezTo>
                    <a:pt x="45" y="0"/>
                    <a:pt x="46" y="4"/>
                    <a:pt x="44" y="7"/>
                  </a:cubicBezTo>
                  <a:cubicBezTo>
                    <a:pt x="41" y="9"/>
                    <a:pt x="36" y="14"/>
                    <a:pt x="36" y="14"/>
                  </a:cubicBezTo>
                  <a:cubicBezTo>
                    <a:pt x="36" y="14"/>
                    <a:pt x="34" y="17"/>
                    <a:pt x="31" y="21"/>
                  </a:cubicBezTo>
                  <a:cubicBezTo>
                    <a:pt x="27" y="25"/>
                    <a:pt x="25" y="29"/>
                    <a:pt x="25" y="29"/>
                  </a:cubicBezTo>
                  <a:cubicBezTo>
                    <a:pt x="18" y="36"/>
                    <a:pt x="18" y="36"/>
                    <a:pt x="18" y="36"/>
                  </a:cubicBezTo>
                  <a:cubicBezTo>
                    <a:pt x="18" y="36"/>
                    <a:pt x="11" y="43"/>
                    <a:pt x="5"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298">
              <a:extLst>
                <a:ext uri="{FF2B5EF4-FFF2-40B4-BE49-F238E27FC236}">
                  <a16:creationId xmlns:a16="http://schemas.microsoft.com/office/drawing/2014/main" id="{908DF92D-453D-404A-9FBC-713BF6489F4C}"/>
                </a:ext>
              </a:extLst>
            </p:cNvPr>
            <p:cNvSpPr>
              <a:spLocks/>
            </p:cNvSpPr>
            <p:nvPr/>
          </p:nvSpPr>
          <p:spPr bwMode="auto">
            <a:xfrm>
              <a:off x="2678113" y="3476626"/>
              <a:ext cx="47625" cy="84138"/>
            </a:xfrm>
            <a:custGeom>
              <a:avLst/>
              <a:gdLst/>
              <a:ahLst/>
              <a:cxnLst>
                <a:cxn ang="0">
                  <a:pos x="30" y="50"/>
                </a:cxn>
                <a:cxn ang="0">
                  <a:pos x="24" y="45"/>
                </a:cxn>
                <a:cxn ang="0">
                  <a:pos x="20" y="35"/>
                </a:cxn>
                <a:cxn ang="0">
                  <a:pos x="13" y="30"/>
                </a:cxn>
                <a:cxn ang="0">
                  <a:pos x="10" y="18"/>
                </a:cxn>
                <a:cxn ang="0">
                  <a:pos x="4" y="12"/>
                </a:cxn>
                <a:cxn ang="0">
                  <a:pos x="0" y="0"/>
                </a:cxn>
                <a:cxn ang="0">
                  <a:pos x="5" y="3"/>
                </a:cxn>
                <a:cxn ang="0">
                  <a:pos x="10" y="13"/>
                </a:cxn>
                <a:cxn ang="0">
                  <a:pos x="16" y="20"/>
                </a:cxn>
                <a:cxn ang="0">
                  <a:pos x="22" y="27"/>
                </a:cxn>
                <a:cxn ang="0">
                  <a:pos x="27" y="36"/>
                </a:cxn>
                <a:cxn ang="0">
                  <a:pos x="30" y="50"/>
                </a:cxn>
              </a:cxnLst>
              <a:rect l="0" t="0" r="r" b="b"/>
              <a:pathLst>
                <a:path w="31" h="55">
                  <a:moveTo>
                    <a:pt x="30" y="50"/>
                  </a:moveTo>
                  <a:cubicBezTo>
                    <a:pt x="28" y="55"/>
                    <a:pt x="28" y="55"/>
                    <a:pt x="24" y="45"/>
                  </a:cubicBezTo>
                  <a:cubicBezTo>
                    <a:pt x="20" y="35"/>
                    <a:pt x="20" y="35"/>
                    <a:pt x="20" y="35"/>
                  </a:cubicBezTo>
                  <a:cubicBezTo>
                    <a:pt x="13" y="30"/>
                    <a:pt x="13" y="30"/>
                    <a:pt x="13" y="30"/>
                  </a:cubicBezTo>
                  <a:cubicBezTo>
                    <a:pt x="10" y="18"/>
                    <a:pt x="10" y="18"/>
                    <a:pt x="10" y="18"/>
                  </a:cubicBezTo>
                  <a:cubicBezTo>
                    <a:pt x="10" y="18"/>
                    <a:pt x="6" y="18"/>
                    <a:pt x="4" y="12"/>
                  </a:cubicBezTo>
                  <a:cubicBezTo>
                    <a:pt x="2" y="5"/>
                    <a:pt x="0" y="0"/>
                    <a:pt x="0" y="0"/>
                  </a:cubicBezTo>
                  <a:cubicBezTo>
                    <a:pt x="0" y="0"/>
                    <a:pt x="4" y="0"/>
                    <a:pt x="5" y="3"/>
                  </a:cubicBezTo>
                  <a:cubicBezTo>
                    <a:pt x="7" y="7"/>
                    <a:pt x="10" y="13"/>
                    <a:pt x="10" y="13"/>
                  </a:cubicBezTo>
                  <a:cubicBezTo>
                    <a:pt x="10" y="13"/>
                    <a:pt x="13" y="15"/>
                    <a:pt x="16" y="20"/>
                  </a:cubicBezTo>
                  <a:cubicBezTo>
                    <a:pt x="19" y="24"/>
                    <a:pt x="22" y="27"/>
                    <a:pt x="22" y="27"/>
                  </a:cubicBezTo>
                  <a:cubicBezTo>
                    <a:pt x="27" y="36"/>
                    <a:pt x="27" y="36"/>
                    <a:pt x="27" y="36"/>
                  </a:cubicBezTo>
                  <a:cubicBezTo>
                    <a:pt x="27" y="36"/>
                    <a:pt x="31" y="44"/>
                    <a:pt x="30"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299">
              <a:extLst>
                <a:ext uri="{FF2B5EF4-FFF2-40B4-BE49-F238E27FC236}">
                  <a16:creationId xmlns:a16="http://schemas.microsoft.com/office/drawing/2014/main" id="{E8D7E59B-56EA-4786-BCC7-B3522AD00CD8}"/>
                </a:ext>
              </a:extLst>
            </p:cNvPr>
            <p:cNvSpPr>
              <a:spLocks/>
            </p:cNvSpPr>
            <p:nvPr/>
          </p:nvSpPr>
          <p:spPr bwMode="auto">
            <a:xfrm>
              <a:off x="2662238" y="3484563"/>
              <a:ext cx="28575" cy="90488"/>
            </a:xfrm>
            <a:custGeom>
              <a:avLst/>
              <a:gdLst/>
              <a:ahLst/>
              <a:cxnLst>
                <a:cxn ang="0">
                  <a:pos x="4" y="57"/>
                </a:cxn>
                <a:cxn ang="0">
                  <a:pos x="3" y="50"/>
                </a:cxn>
                <a:cxn ang="0">
                  <a:pos x="7" y="39"/>
                </a:cxn>
                <a:cxn ang="0">
                  <a:pos x="6" y="31"/>
                </a:cxn>
                <a:cxn ang="0">
                  <a:pos x="11" y="20"/>
                </a:cxn>
                <a:cxn ang="0">
                  <a:pos x="11" y="11"/>
                </a:cxn>
                <a:cxn ang="0">
                  <a:pos x="16" y="0"/>
                </a:cxn>
                <a:cxn ang="0">
                  <a:pos x="18" y="6"/>
                </a:cxn>
                <a:cxn ang="0">
                  <a:pos x="15" y="16"/>
                </a:cxn>
                <a:cxn ang="0">
                  <a:pos x="15" y="25"/>
                </a:cxn>
                <a:cxn ang="0">
                  <a:pos x="14" y="35"/>
                </a:cxn>
                <a:cxn ang="0">
                  <a:pos x="12" y="45"/>
                </a:cxn>
                <a:cxn ang="0">
                  <a:pos x="4" y="57"/>
                </a:cxn>
              </a:cxnLst>
              <a:rect l="0" t="0" r="r" b="b"/>
              <a:pathLst>
                <a:path w="19" h="60">
                  <a:moveTo>
                    <a:pt x="4" y="57"/>
                  </a:moveTo>
                  <a:cubicBezTo>
                    <a:pt x="0" y="60"/>
                    <a:pt x="0" y="60"/>
                    <a:pt x="3" y="50"/>
                  </a:cubicBezTo>
                  <a:cubicBezTo>
                    <a:pt x="7" y="39"/>
                    <a:pt x="7" y="39"/>
                    <a:pt x="7" y="39"/>
                  </a:cubicBezTo>
                  <a:cubicBezTo>
                    <a:pt x="6" y="31"/>
                    <a:pt x="6" y="31"/>
                    <a:pt x="6" y="31"/>
                  </a:cubicBezTo>
                  <a:cubicBezTo>
                    <a:pt x="11" y="20"/>
                    <a:pt x="11" y="20"/>
                    <a:pt x="11" y="20"/>
                  </a:cubicBezTo>
                  <a:cubicBezTo>
                    <a:pt x="11" y="20"/>
                    <a:pt x="8" y="18"/>
                    <a:pt x="11" y="11"/>
                  </a:cubicBezTo>
                  <a:cubicBezTo>
                    <a:pt x="14" y="5"/>
                    <a:pt x="16" y="0"/>
                    <a:pt x="16" y="0"/>
                  </a:cubicBezTo>
                  <a:cubicBezTo>
                    <a:pt x="16" y="0"/>
                    <a:pt x="19" y="2"/>
                    <a:pt x="18" y="6"/>
                  </a:cubicBezTo>
                  <a:cubicBezTo>
                    <a:pt x="17" y="10"/>
                    <a:pt x="15" y="16"/>
                    <a:pt x="15" y="16"/>
                  </a:cubicBezTo>
                  <a:cubicBezTo>
                    <a:pt x="15" y="16"/>
                    <a:pt x="15" y="20"/>
                    <a:pt x="15" y="25"/>
                  </a:cubicBezTo>
                  <a:cubicBezTo>
                    <a:pt x="14" y="30"/>
                    <a:pt x="14" y="35"/>
                    <a:pt x="14" y="35"/>
                  </a:cubicBezTo>
                  <a:cubicBezTo>
                    <a:pt x="12" y="45"/>
                    <a:pt x="12" y="45"/>
                    <a:pt x="12" y="45"/>
                  </a:cubicBezTo>
                  <a:cubicBezTo>
                    <a:pt x="12" y="45"/>
                    <a:pt x="9" y="54"/>
                    <a:pt x="4" y="5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300">
              <a:extLst>
                <a:ext uri="{FF2B5EF4-FFF2-40B4-BE49-F238E27FC236}">
                  <a16:creationId xmlns:a16="http://schemas.microsoft.com/office/drawing/2014/main" id="{E64C77E6-EE1E-4A5F-B979-27634CD75152}"/>
                </a:ext>
              </a:extLst>
            </p:cNvPr>
            <p:cNvSpPr>
              <a:spLocks/>
            </p:cNvSpPr>
            <p:nvPr/>
          </p:nvSpPr>
          <p:spPr bwMode="auto">
            <a:xfrm>
              <a:off x="2676526" y="3402013"/>
              <a:ext cx="19050" cy="95250"/>
            </a:xfrm>
            <a:custGeom>
              <a:avLst/>
              <a:gdLst/>
              <a:ahLst/>
              <a:cxnLst>
                <a:cxn ang="0">
                  <a:pos x="4" y="4"/>
                </a:cxn>
                <a:cxn ang="0">
                  <a:pos x="7" y="11"/>
                </a:cxn>
                <a:cxn ang="0">
                  <a:pos x="6" y="22"/>
                </a:cxn>
                <a:cxn ang="0">
                  <a:pos x="10" y="30"/>
                </a:cxn>
                <a:cxn ang="0">
                  <a:pos x="8" y="42"/>
                </a:cxn>
                <a:cxn ang="0">
                  <a:pos x="11" y="50"/>
                </a:cxn>
                <a:cxn ang="0">
                  <a:pos x="9" y="63"/>
                </a:cxn>
                <a:cxn ang="0">
                  <a:pos x="5" y="57"/>
                </a:cxn>
                <a:cxn ang="0">
                  <a:pos x="5" y="47"/>
                </a:cxn>
                <a:cxn ang="0">
                  <a:pos x="3" y="38"/>
                </a:cxn>
                <a:cxn ang="0">
                  <a:pos x="1" y="28"/>
                </a:cxn>
                <a:cxn ang="0">
                  <a:pos x="0" y="18"/>
                </a:cxn>
                <a:cxn ang="0">
                  <a:pos x="4" y="4"/>
                </a:cxn>
              </a:cxnLst>
              <a:rect l="0" t="0" r="r" b="b"/>
              <a:pathLst>
                <a:path w="12" h="63">
                  <a:moveTo>
                    <a:pt x="4" y="4"/>
                  </a:moveTo>
                  <a:cubicBezTo>
                    <a:pt x="8" y="0"/>
                    <a:pt x="8" y="0"/>
                    <a:pt x="7" y="11"/>
                  </a:cubicBezTo>
                  <a:cubicBezTo>
                    <a:pt x="6" y="22"/>
                    <a:pt x="6" y="22"/>
                    <a:pt x="6" y="22"/>
                  </a:cubicBezTo>
                  <a:cubicBezTo>
                    <a:pt x="10" y="30"/>
                    <a:pt x="10" y="30"/>
                    <a:pt x="10" y="30"/>
                  </a:cubicBezTo>
                  <a:cubicBezTo>
                    <a:pt x="8" y="42"/>
                    <a:pt x="8" y="42"/>
                    <a:pt x="8" y="42"/>
                  </a:cubicBezTo>
                  <a:cubicBezTo>
                    <a:pt x="8" y="42"/>
                    <a:pt x="12" y="43"/>
                    <a:pt x="11" y="50"/>
                  </a:cubicBezTo>
                  <a:cubicBezTo>
                    <a:pt x="10" y="57"/>
                    <a:pt x="9" y="63"/>
                    <a:pt x="9" y="63"/>
                  </a:cubicBezTo>
                  <a:cubicBezTo>
                    <a:pt x="9" y="63"/>
                    <a:pt x="5" y="61"/>
                    <a:pt x="5" y="57"/>
                  </a:cubicBezTo>
                  <a:cubicBezTo>
                    <a:pt x="5" y="53"/>
                    <a:pt x="5" y="47"/>
                    <a:pt x="5" y="47"/>
                  </a:cubicBezTo>
                  <a:cubicBezTo>
                    <a:pt x="5" y="47"/>
                    <a:pt x="4" y="43"/>
                    <a:pt x="3" y="38"/>
                  </a:cubicBezTo>
                  <a:cubicBezTo>
                    <a:pt x="2" y="33"/>
                    <a:pt x="1" y="28"/>
                    <a:pt x="1" y="28"/>
                  </a:cubicBezTo>
                  <a:cubicBezTo>
                    <a:pt x="0" y="18"/>
                    <a:pt x="0" y="18"/>
                    <a:pt x="0" y="18"/>
                  </a:cubicBezTo>
                  <a:cubicBezTo>
                    <a:pt x="0" y="18"/>
                    <a:pt x="0" y="9"/>
                    <a:pt x="4"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301">
              <a:extLst>
                <a:ext uri="{FF2B5EF4-FFF2-40B4-BE49-F238E27FC236}">
                  <a16:creationId xmlns:a16="http://schemas.microsoft.com/office/drawing/2014/main" id="{FED668AE-CBDD-4740-9092-F7BA1D10E894}"/>
                </a:ext>
              </a:extLst>
            </p:cNvPr>
            <p:cNvSpPr>
              <a:spLocks/>
            </p:cNvSpPr>
            <p:nvPr/>
          </p:nvSpPr>
          <p:spPr bwMode="auto">
            <a:xfrm>
              <a:off x="2620963" y="3421063"/>
              <a:ext cx="69850" cy="65088"/>
            </a:xfrm>
            <a:custGeom>
              <a:avLst/>
              <a:gdLst/>
              <a:ahLst/>
              <a:cxnLst>
                <a:cxn ang="0">
                  <a:pos x="0" y="5"/>
                </a:cxn>
                <a:cxn ang="0">
                  <a:pos x="7" y="8"/>
                </a:cxn>
                <a:cxn ang="0">
                  <a:pos x="15" y="16"/>
                </a:cxn>
                <a:cxn ang="0">
                  <a:pos x="23" y="18"/>
                </a:cxn>
                <a:cxn ang="0">
                  <a:pos x="30" y="28"/>
                </a:cxn>
                <a:cxn ang="0">
                  <a:pos x="38" y="32"/>
                </a:cxn>
                <a:cxn ang="0">
                  <a:pos x="46" y="42"/>
                </a:cxn>
                <a:cxn ang="0">
                  <a:pos x="39" y="41"/>
                </a:cxn>
                <a:cxn ang="0">
                  <a:pos x="32" y="34"/>
                </a:cxn>
                <a:cxn ang="0">
                  <a:pos x="24" y="29"/>
                </a:cxn>
                <a:cxn ang="0">
                  <a:pos x="16" y="24"/>
                </a:cxn>
                <a:cxn ang="0">
                  <a:pos x="8" y="17"/>
                </a:cxn>
                <a:cxn ang="0">
                  <a:pos x="0" y="5"/>
                </a:cxn>
              </a:cxnLst>
              <a:rect l="0" t="0" r="r" b="b"/>
              <a:pathLst>
                <a:path w="46" h="43">
                  <a:moveTo>
                    <a:pt x="0" y="5"/>
                  </a:moveTo>
                  <a:cubicBezTo>
                    <a:pt x="0" y="0"/>
                    <a:pt x="0" y="0"/>
                    <a:pt x="7" y="8"/>
                  </a:cubicBezTo>
                  <a:cubicBezTo>
                    <a:pt x="15" y="16"/>
                    <a:pt x="15" y="16"/>
                    <a:pt x="15" y="16"/>
                  </a:cubicBezTo>
                  <a:cubicBezTo>
                    <a:pt x="23" y="18"/>
                    <a:pt x="23" y="18"/>
                    <a:pt x="23" y="18"/>
                  </a:cubicBezTo>
                  <a:cubicBezTo>
                    <a:pt x="30" y="28"/>
                    <a:pt x="30" y="28"/>
                    <a:pt x="30" y="28"/>
                  </a:cubicBezTo>
                  <a:cubicBezTo>
                    <a:pt x="30" y="28"/>
                    <a:pt x="34" y="26"/>
                    <a:pt x="38" y="32"/>
                  </a:cubicBezTo>
                  <a:cubicBezTo>
                    <a:pt x="42" y="37"/>
                    <a:pt x="46" y="42"/>
                    <a:pt x="46" y="42"/>
                  </a:cubicBezTo>
                  <a:cubicBezTo>
                    <a:pt x="46" y="42"/>
                    <a:pt x="42" y="43"/>
                    <a:pt x="39" y="41"/>
                  </a:cubicBezTo>
                  <a:cubicBezTo>
                    <a:pt x="37" y="38"/>
                    <a:pt x="32" y="34"/>
                    <a:pt x="32" y="34"/>
                  </a:cubicBezTo>
                  <a:cubicBezTo>
                    <a:pt x="32" y="34"/>
                    <a:pt x="28" y="32"/>
                    <a:pt x="24" y="29"/>
                  </a:cubicBezTo>
                  <a:cubicBezTo>
                    <a:pt x="20" y="26"/>
                    <a:pt x="16" y="24"/>
                    <a:pt x="16" y="24"/>
                  </a:cubicBezTo>
                  <a:cubicBezTo>
                    <a:pt x="8" y="17"/>
                    <a:pt x="8" y="17"/>
                    <a:pt x="8" y="17"/>
                  </a:cubicBezTo>
                  <a:cubicBezTo>
                    <a:pt x="8" y="17"/>
                    <a:pt x="1" y="11"/>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302">
              <a:extLst>
                <a:ext uri="{FF2B5EF4-FFF2-40B4-BE49-F238E27FC236}">
                  <a16:creationId xmlns:a16="http://schemas.microsoft.com/office/drawing/2014/main" id="{2654B685-66CF-4E71-BB45-B81751E12CCA}"/>
                </a:ext>
              </a:extLst>
            </p:cNvPr>
            <p:cNvSpPr>
              <a:spLocks/>
            </p:cNvSpPr>
            <p:nvPr/>
          </p:nvSpPr>
          <p:spPr bwMode="auto">
            <a:xfrm>
              <a:off x="3062288" y="3211513"/>
              <a:ext cx="177800" cy="74613"/>
            </a:xfrm>
            <a:custGeom>
              <a:avLst/>
              <a:gdLst/>
              <a:ahLst/>
              <a:cxnLst>
                <a:cxn ang="0">
                  <a:pos x="114" y="5"/>
                </a:cxn>
                <a:cxn ang="0">
                  <a:pos x="97" y="15"/>
                </a:cxn>
                <a:cxn ang="0">
                  <a:pos x="78" y="20"/>
                </a:cxn>
                <a:cxn ang="0">
                  <a:pos x="59" y="32"/>
                </a:cxn>
                <a:cxn ang="0">
                  <a:pos x="39" y="35"/>
                </a:cxn>
                <a:cxn ang="0">
                  <a:pos x="20" y="45"/>
                </a:cxn>
                <a:cxn ang="0">
                  <a:pos x="0" y="49"/>
                </a:cxn>
                <a:cxn ang="0">
                  <a:pos x="15" y="39"/>
                </a:cxn>
                <a:cxn ang="0">
                  <a:pos x="35" y="32"/>
                </a:cxn>
                <a:cxn ang="0">
                  <a:pos x="54" y="23"/>
                </a:cxn>
                <a:cxn ang="0">
                  <a:pos x="74" y="14"/>
                </a:cxn>
                <a:cxn ang="0">
                  <a:pos x="95" y="6"/>
                </a:cxn>
                <a:cxn ang="0">
                  <a:pos x="114" y="5"/>
                </a:cxn>
              </a:cxnLst>
              <a:rect l="0" t="0" r="r" b="b"/>
              <a:pathLst>
                <a:path w="117" h="49">
                  <a:moveTo>
                    <a:pt x="114" y="5"/>
                  </a:moveTo>
                  <a:cubicBezTo>
                    <a:pt x="117" y="10"/>
                    <a:pt x="117" y="10"/>
                    <a:pt x="97" y="15"/>
                  </a:cubicBezTo>
                  <a:cubicBezTo>
                    <a:pt x="78" y="20"/>
                    <a:pt x="78" y="20"/>
                    <a:pt x="78" y="20"/>
                  </a:cubicBezTo>
                  <a:cubicBezTo>
                    <a:pt x="59" y="32"/>
                    <a:pt x="59" y="32"/>
                    <a:pt x="59" y="32"/>
                  </a:cubicBezTo>
                  <a:cubicBezTo>
                    <a:pt x="39" y="35"/>
                    <a:pt x="39" y="35"/>
                    <a:pt x="39" y="35"/>
                  </a:cubicBezTo>
                  <a:cubicBezTo>
                    <a:pt x="39" y="35"/>
                    <a:pt x="31" y="43"/>
                    <a:pt x="20" y="45"/>
                  </a:cubicBezTo>
                  <a:cubicBezTo>
                    <a:pt x="9" y="47"/>
                    <a:pt x="0" y="49"/>
                    <a:pt x="0" y="49"/>
                  </a:cubicBezTo>
                  <a:cubicBezTo>
                    <a:pt x="0" y="49"/>
                    <a:pt x="8" y="41"/>
                    <a:pt x="15" y="39"/>
                  </a:cubicBezTo>
                  <a:cubicBezTo>
                    <a:pt x="22" y="36"/>
                    <a:pt x="35" y="32"/>
                    <a:pt x="35" y="32"/>
                  </a:cubicBezTo>
                  <a:cubicBezTo>
                    <a:pt x="35" y="32"/>
                    <a:pt x="43" y="28"/>
                    <a:pt x="54" y="23"/>
                  </a:cubicBezTo>
                  <a:cubicBezTo>
                    <a:pt x="65" y="18"/>
                    <a:pt x="74" y="14"/>
                    <a:pt x="74" y="14"/>
                  </a:cubicBezTo>
                  <a:cubicBezTo>
                    <a:pt x="95" y="6"/>
                    <a:pt x="95" y="6"/>
                    <a:pt x="95" y="6"/>
                  </a:cubicBezTo>
                  <a:cubicBezTo>
                    <a:pt x="95" y="6"/>
                    <a:pt x="112" y="0"/>
                    <a:pt x="1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303">
              <a:extLst>
                <a:ext uri="{FF2B5EF4-FFF2-40B4-BE49-F238E27FC236}">
                  <a16:creationId xmlns:a16="http://schemas.microsoft.com/office/drawing/2014/main" id="{5432AE9A-0454-4612-974A-A77B91744E47}"/>
                </a:ext>
              </a:extLst>
            </p:cNvPr>
            <p:cNvSpPr>
              <a:spLocks/>
            </p:cNvSpPr>
            <p:nvPr/>
          </p:nvSpPr>
          <p:spPr bwMode="auto">
            <a:xfrm>
              <a:off x="2779713" y="2932113"/>
              <a:ext cx="71438" cy="174625"/>
            </a:xfrm>
            <a:custGeom>
              <a:avLst/>
              <a:gdLst/>
              <a:ahLst/>
              <a:cxnLst>
                <a:cxn ang="0">
                  <a:pos x="42" y="1"/>
                </a:cxn>
                <a:cxn ang="0">
                  <a:pos x="38" y="21"/>
                </a:cxn>
                <a:cxn ang="0">
                  <a:pos x="29" y="39"/>
                </a:cxn>
                <a:cxn ang="0">
                  <a:pos x="25" y="61"/>
                </a:cxn>
                <a:cxn ang="0">
                  <a:pos x="16" y="78"/>
                </a:cxn>
                <a:cxn ang="0">
                  <a:pos x="11" y="98"/>
                </a:cxn>
                <a:cxn ang="0">
                  <a:pos x="0" y="116"/>
                </a:cxn>
                <a:cxn ang="0">
                  <a:pos x="2" y="98"/>
                </a:cxn>
                <a:cxn ang="0">
                  <a:pos x="10" y="79"/>
                </a:cxn>
                <a:cxn ang="0">
                  <a:pos x="16" y="59"/>
                </a:cxn>
                <a:cxn ang="0">
                  <a:pos x="22" y="37"/>
                </a:cxn>
                <a:cxn ang="0">
                  <a:pos x="29" y="16"/>
                </a:cxn>
                <a:cxn ang="0">
                  <a:pos x="42" y="1"/>
                </a:cxn>
              </a:cxnLst>
              <a:rect l="0" t="0" r="r" b="b"/>
              <a:pathLst>
                <a:path w="47" h="116">
                  <a:moveTo>
                    <a:pt x="42" y="1"/>
                  </a:moveTo>
                  <a:cubicBezTo>
                    <a:pt x="47" y="3"/>
                    <a:pt x="47" y="3"/>
                    <a:pt x="38" y="21"/>
                  </a:cubicBezTo>
                  <a:cubicBezTo>
                    <a:pt x="29" y="39"/>
                    <a:pt x="29" y="39"/>
                    <a:pt x="29" y="39"/>
                  </a:cubicBezTo>
                  <a:cubicBezTo>
                    <a:pt x="25" y="61"/>
                    <a:pt x="25" y="61"/>
                    <a:pt x="25" y="61"/>
                  </a:cubicBezTo>
                  <a:cubicBezTo>
                    <a:pt x="16" y="78"/>
                    <a:pt x="16" y="78"/>
                    <a:pt x="16" y="78"/>
                  </a:cubicBezTo>
                  <a:cubicBezTo>
                    <a:pt x="16" y="78"/>
                    <a:pt x="16" y="89"/>
                    <a:pt x="11" y="98"/>
                  </a:cubicBezTo>
                  <a:cubicBezTo>
                    <a:pt x="5" y="108"/>
                    <a:pt x="0" y="116"/>
                    <a:pt x="0" y="116"/>
                  </a:cubicBezTo>
                  <a:cubicBezTo>
                    <a:pt x="0" y="116"/>
                    <a:pt x="0" y="105"/>
                    <a:pt x="2" y="98"/>
                  </a:cubicBezTo>
                  <a:cubicBezTo>
                    <a:pt x="5" y="91"/>
                    <a:pt x="10" y="79"/>
                    <a:pt x="10" y="79"/>
                  </a:cubicBezTo>
                  <a:cubicBezTo>
                    <a:pt x="10" y="79"/>
                    <a:pt x="13" y="70"/>
                    <a:pt x="16" y="59"/>
                  </a:cubicBezTo>
                  <a:cubicBezTo>
                    <a:pt x="19" y="47"/>
                    <a:pt x="22" y="37"/>
                    <a:pt x="22" y="37"/>
                  </a:cubicBezTo>
                  <a:cubicBezTo>
                    <a:pt x="29" y="16"/>
                    <a:pt x="29" y="16"/>
                    <a:pt x="29" y="16"/>
                  </a:cubicBezTo>
                  <a:cubicBezTo>
                    <a:pt x="29" y="16"/>
                    <a:pt x="36" y="0"/>
                    <a:pt x="42"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304">
              <a:extLst>
                <a:ext uri="{FF2B5EF4-FFF2-40B4-BE49-F238E27FC236}">
                  <a16:creationId xmlns:a16="http://schemas.microsoft.com/office/drawing/2014/main" id="{7DAD1768-E16D-4FC1-82A4-067887EE8701}"/>
                </a:ext>
              </a:extLst>
            </p:cNvPr>
            <p:cNvSpPr>
              <a:spLocks/>
            </p:cNvSpPr>
            <p:nvPr/>
          </p:nvSpPr>
          <p:spPr bwMode="auto">
            <a:xfrm>
              <a:off x="2359026" y="3854451"/>
              <a:ext cx="115888" cy="152400"/>
            </a:xfrm>
            <a:custGeom>
              <a:avLst/>
              <a:gdLst/>
              <a:ahLst/>
              <a:cxnLst>
                <a:cxn ang="0">
                  <a:pos x="5" y="98"/>
                </a:cxn>
                <a:cxn ang="0">
                  <a:pos x="14" y="81"/>
                </a:cxn>
                <a:cxn ang="0">
                  <a:pos x="27" y="66"/>
                </a:cxn>
                <a:cxn ang="0">
                  <a:pos x="37" y="46"/>
                </a:cxn>
                <a:cxn ang="0">
                  <a:pos x="51" y="32"/>
                </a:cxn>
                <a:cxn ang="0">
                  <a:pos x="62" y="14"/>
                </a:cxn>
                <a:cxn ang="0">
                  <a:pos x="77" y="0"/>
                </a:cxn>
                <a:cxn ang="0">
                  <a:pos x="70" y="16"/>
                </a:cxn>
                <a:cxn ang="0">
                  <a:pos x="57" y="33"/>
                </a:cxn>
                <a:cxn ang="0">
                  <a:pos x="46" y="50"/>
                </a:cxn>
                <a:cxn ang="0">
                  <a:pos x="34" y="69"/>
                </a:cxn>
                <a:cxn ang="0">
                  <a:pos x="21" y="87"/>
                </a:cxn>
                <a:cxn ang="0">
                  <a:pos x="5" y="98"/>
                </a:cxn>
              </a:cxnLst>
              <a:rect l="0" t="0" r="r" b="b"/>
              <a:pathLst>
                <a:path w="77" h="101">
                  <a:moveTo>
                    <a:pt x="5" y="98"/>
                  </a:moveTo>
                  <a:cubicBezTo>
                    <a:pt x="0" y="96"/>
                    <a:pt x="0" y="96"/>
                    <a:pt x="14" y="81"/>
                  </a:cubicBezTo>
                  <a:cubicBezTo>
                    <a:pt x="27" y="66"/>
                    <a:pt x="27" y="66"/>
                    <a:pt x="27" y="66"/>
                  </a:cubicBezTo>
                  <a:cubicBezTo>
                    <a:pt x="37" y="46"/>
                    <a:pt x="37" y="46"/>
                    <a:pt x="37" y="46"/>
                  </a:cubicBezTo>
                  <a:cubicBezTo>
                    <a:pt x="51" y="32"/>
                    <a:pt x="51" y="32"/>
                    <a:pt x="51" y="32"/>
                  </a:cubicBezTo>
                  <a:cubicBezTo>
                    <a:pt x="51" y="32"/>
                    <a:pt x="54" y="22"/>
                    <a:pt x="62" y="14"/>
                  </a:cubicBezTo>
                  <a:cubicBezTo>
                    <a:pt x="70" y="6"/>
                    <a:pt x="77" y="0"/>
                    <a:pt x="77" y="0"/>
                  </a:cubicBezTo>
                  <a:cubicBezTo>
                    <a:pt x="77" y="0"/>
                    <a:pt x="74" y="10"/>
                    <a:pt x="70" y="16"/>
                  </a:cubicBezTo>
                  <a:cubicBezTo>
                    <a:pt x="65" y="22"/>
                    <a:pt x="57" y="33"/>
                    <a:pt x="57" y="33"/>
                  </a:cubicBezTo>
                  <a:cubicBezTo>
                    <a:pt x="57" y="33"/>
                    <a:pt x="52" y="40"/>
                    <a:pt x="46" y="50"/>
                  </a:cubicBezTo>
                  <a:cubicBezTo>
                    <a:pt x="39" y="61"/>
                    <a:pt x="34" y="69"/>
                    <a:pt x="34" y="69"/>
                  </a:cubicBezTo>
                  <a:cubicBezTo>
                    <a:pt x="21" y="87"/>
                    <a:pt x="21" y="87"/>
                    <a:pt x="21" y="87"/>
                  </a:cubicBezTo>
                  <a:cubicBezTo>
                    <a:pt x="21" y="87"/>
                    <a:pt x="10" y="101"/>
                    <a:pt x="5" y="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305">
              <a:extLst>
                <a:ext uri="{FF2B5EF4-FFF2-40B4-BE49-F238E27FC236}">
                  <a16:creationId xmlns:a16="http://schemas.microsoft.com/office/drawing/2014/main" id="{100E21DB-8128-4D07-9091-46F0179D3B8E}"/>
                </a:ext>
              </a:extLst>
            </p:cNvPr>
            <p:cNvSpPr>
              <a:spLocks/>
            </p:cNvSpPr>
            <p:nvPr/>
          </p:nvSpPr>
          <p:spPr bwMode="auto">
            <a:xfrm>
              <a:off x="2087563" y="3384551"/>
              <a:ext cx="182563" cy="41275"/>
            </a:xfrm>
            <a:custGeom>
              <a:avLst/>
              <a:gdLst/>
              <a:ahLst/>
              <a:cxnLst>
                <a:cxn ang="0">
                  <a:pos x="1" y="6"/>
                </a:cxn>
                <a:cxn ang="0">
                  <a:pos x="20" y="5"/>
                </a:cxn>
                <a:cxn ang="0">
                  <a:pos x="40" y="11"/>
                </a:cxn>
                <a:cxn ang="0">
                  <a:pos x="62" y="10"/>
                </a:cxn>
                <a:cxn ang="0">
                  <a:pos x="80" y="17"/>
                </a:cxn>
                <a:cxn ang="0">
                  <a:pos x="102" y="18"/>
                </a:cxn>
                <a:cxn ang="0">
                  <a:pos x="121" y="25"/>
                </a:cxn>
                <a:cxn ang="0">
                  <a:pos x="103" y="26"/>
                </a:cxn>
                <a:cxn ang="0">
                  <a:pos x="83" y="22"/>
                </a:cxn>
                <a:cxn ang="0">
                  <a:pos x="62" y="20"/>
                </a:cxn>
                <a:cxn ang="0">
                  <a:pos x="40" y="18"/>
                </a:cxn>
                <a:cxn ang="0">
                  <a:pos x="18" y="15"/>
                </a:cxn>
                <a:cxn ang="0">
                  <a:pos x="1" y="6"/>
                </a:cxn>
              </a:cxnLst>
              <a:rect l="0" t="0" r="r" b="b"/>
              <a:pathLst>
                <a:path w="121" h="28">
                  <a:moveTo>
                    <a:pt x="1" y="6"/>
                  </a:moveTo>
                  <a:cubicBezTo>
                    <a:pt x="1" y="0"/>
                    <a:pt x="1" y="0"/>
                    <a:pt x="20" y="5"/>
                  </a:cubicBezTo>
                  <a:cubicBezTo>
                    <a:pt x="40" y="11"/>
                    <a:pt x="40" y="11"/>
                    <a:pt x="40" y="11"/>
                  </a:cubicBezTo>
                  <a:cubicBezTo>
                    <a:pt x="62" y="10"/>
                    <a:pt x="62" y="10"/>
                    <a:pt x="62" y="10"/>
                  </a:cubicBezTo>
                  <a:cubicBezTo>
                    <a:pt x="80" y="17"/>
                    <a:pt x="80" y="17"/>
                    <a:pt x="80" y="17"/>
                  </a:cubicBezTo>
                  <a:cubicBezTo>
                    <a:pt x="80" y="17"/>
                    <a:pt x="91" y="14"/>
                    <a:pt x="102" y="18"/>
                  </a:cubicBezTo>
                  <a:cubicBezTo>
                    <a:pt x="112" y="22"/>
                    <a:pt x="121" y="25"/>
                    <a:pt x="121" y="25"/>
                  </a:cubicBezTo>
                  <a:cubicBezTo>
                    <a:pt x="121" y="25"/>
                    <a:pt x="111" y="28"/>
                    <a:pt x="103" y="26"/>
                  </a:cubicBezTo>
                  <a:cubicBezTo>
                    <a:pt x="96" y="25"/>
                    <a:pt x="83" y="22"/>
                    <a:pt x="83" y="22"/>
                  </a:cubicBezTo>
                  <a:cubicBezTo>
                    <a:pt x="83" y="22"/>
                    <a:pt x="74" y="21"/>
                    <a:pt x="62" y="20"/>
                  </a:cubicBezTo>
                  <a:cubicBezTo>
                    <a:pt x="50" y="19"/>
                    <a:pt x="40" y="18"/>
                    <a:pt x="40" y="18"/>
                  </a:cubicBezTo>
                  <a:cubicBezTo>
                    <a:pt x="18" y="15"/>
                    <a:pt x="18" y="15"/>
                    <a:pt x="18" y="15"/>
                  </a:cubicBezTo>
                  <a:cubicBezTo>
                    <a:pt x="18" y="15"/>
                    <a:pt x="0" y="11"/>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306">
              <a:extLst>
                <a:ext uri="{FF2B5EF4-FFF2-40B4-BE49-F238E27FC236}">
                  <a16:creationId xmlns:a16="http://schemas.microsoft.com/office/drawing/2014/main" id="{DD01F620-3741-46FB-B559-C7347F555ED3}"/>
                </a:ext>
              </a:extLst>
            </p:cNvPr>
            <p:cNvSpPr>
              <a:spLocks/>
            </p:cNvSpPr>
            <p:nvPr/>
          </p:nvSpPr>
          <p:spPr bwMode="auto">
            <a:xfrm>
              <a:off x="3035301" y="3573463"/>
              <a:ext cx="230188" cy="52388"/>
            </a:xfrm>
            <a:custGeom>
              <a:avLst/>
              <a:gdLst/>
              <a:ahLst/>
              <a:cxnLst>
                <a:cxn ang="0">
                  <a:pos x="152" y="28"/>
                </a:cxn>
                <a:cxn ang="0">
                  <a:pos x="127" y="28"/>
                </a:cxn>
                <a:cxn ang="0">
                  <a:pos x="102" y="21"/>
                </a:cxn>
                <a:cxn ang="0">
                  <a:pos x="74" y="22"/>
                </a:cxn>
                <a:cxn ang="0">
                  <a:pos x="51" y="13"/>
                </a:cxn>
                <a:cxn ang="0">
                  <a:pos x="24" y="12"/>
                </a:cxn>
                <a:cxn ang="0">
                  <a:pos x="0" y="3"/>
                </a:cxn>
                <a:cxn ang="0">
                  <a:pos x="22" y="1"/>
                </a:cxn>
                <a:cxn ang="0">
                  <a:pos x="48" y="7"/>
                </a:cxn>
                <a:cxn ang="0">
                  <a:pos x="74" y="9"/>
                </a:cxn>
                <a:cxn ang="0">
                  <a:pos x="102" y="12"/>
                </a:cxn>
                <a:cxn ang="0">
                  <a:pos x="130" y="16"/>
                </a:cxn>
                <a:cxn ang="0">
                  <a:pos x="152" y="28"/>
                </a:cxn>
              </a:cxnLst>
              <a:rect l="0" t="0" r="r" b="b"/>
              <a:pathLst>
                <a:path w="152" h="35">
                  <a:moveTo>
                    <a:pt x="152" y="28"/>
                  </a:moveTo>
                  <a:cubicBezTo>
                    <a:pt x="151" y="35"/>
                    <a:pt x="151" y="35"/>
                    <a:pt x="127" y="28"/>
                  </a:cubicBezTo>
                  <a:cubicBezTo>
                    <a:pt x="102" y="21"/>
                    <a:pt x="102" y="21"/>
                    <a:pt x="102" y="21"/>
                  </a:cubicBezTo>
                  <a:cubicBezTo>
                    <a:pt x="74" y="22"/>
                    <a:pt x="74" y="22"/>
                    <a:pt x="74" y="22"/>
                  </a:cubicBezTo>
                  <a:cubicBezTo>
                    <a:pt x="51" y="13"/>
                    <a:pt x="51" y="13"/>
                    <a:pt x="51" y="13"/>
                  </a:cubicBezTo>
                  <a:cubicBezTo>
                    <a:pt x="51" y="13"/>
                    <a:pt x="38" y="17"/>
                    <a:pt x="24" y="12"/>
                  </a:cubicBezTo>
                  <a:cubicBezTo>
                    <a:pt x="11" y="7"/>
                    <a:pt x="0" y="3"/>
                    <a:pt x="0" y="3"/>
                  </a:cubicBezTo>
                  <a:cubicBezTo>
                    <a:pt x="0" y="3"/>
                    <a:pt x="13" y="0"/>
                    <a:pt x="22" y="1"/>
                  </a:cubicBezTo>
                  <a:cubicBezTo>
                    <a:pt x="32" y="3"/>
                    <a:pt x="48" y="7"/>
                    <a:pt x="48" y="7"/>
                  </a:cubicBezTo>
                  <a:cubicBezTo>
                    <a:pt x="48" y="7"/>
                    <a:pt x="59" y="7"/>
                    <a:pt x="74" y="9"/>
                  </a:cubicBezTo>
                  <a:cubicBezTo>
                    <a:pt x="89" y="10"/>
                    <a:pt x="102" y="12"/>
                    <a:pt x="102" y="12"/>
                  </a:cubicBezTo>
                  <a:cubicBezTo>
                    <a:pt x="130" y="16"/>
                    <a:pt x="130" y="16"/>
                    <a:pt x="130" y="16"/>
                  </a:cubicBezTo>
                  <a:cubicBezTo>
                    <a:pt x="130" y="16"/>
                    <a:pt x="152" y="20"/>
                    <a:pt x="152"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307">
              <a:extLst>
                <a:ext uri="{FF2B5EF4-FFF2-40B4-BE49-F238E27FC236}">
                  <a16:creationId xmlns:a16="http://schemas.microsoft.com/office/drawing/2014/main" id="{A5D8385F-FFA9-4A7F-8EEC-ED38FACD0D7D}"/>
                </a:ext>
              </a:extLst>
            </p:cNvPr>
            <p:cNvSpPr>
              <a:spLocks/>
            </p:cNvSpPr>
            <p:nvPr/>
          </p:nvSpPr>
          <p:spPr bwMode="auto">
            <a:xfrm>
              <a:off x="2371726" y="3003551"/>
              <a:ext cx="130175" cy="203200"/>
            </a:xfrm>
            <a:custGeom>
              <a:avLst/>
              <a:gdLst/>
              <a:ahLst/>
              <a:cxnLst>
                <a:cxn ang="0">
                  <a:pos x="5" y="4"/>
                </a:cxn>
                <a:cxn ang="0">
                  <a:pos x="22" y="23"/>
                </a:cxn>
                <a:cxn ang="0">
                  <a:pos x="33" y="45"/>
                </a:cxn>
                <a:cxn ang="0">
                  <a:pos x="52" y="66"/>
                </a:cxn>
                <a:cxn ang="0">
                  <a:pos x="61" y="89"/>
                </a:cxn>
                <a:cxn ang="0">
                  <a:pos x="77" y="110"/>
                </a:cxn>
                <a:cxn ang="0">
                  <a:pos x="87" y="135"/>
                </a:cxn>
                <a:cxn ang="0">
                  <a:pos x="71" y="119"/>
                </a:cxn>
                <a:cxn ang="0">
                  <a:pos x="57" y="96"/>
                </a:cxn>
                <a:cxn ang="0">
                  <a:pos x="42" y="75"/>
                </a:cxn>
                <a:cxn ang="0">
                  <a:pos x="26" y="52"/>
                </a:cxn>
                <a:cxn ang="0">
                  <a:pos x="11" y="28"/>
                </a:cxn>
                <a:cxn ang="0">
                  <a:pos x="5" y="4"/>
                </a:cxn>
              </a:cxnLst>
              <a:rect l="0" t="0" r="r" b="b"/>
              <a:pathLst>
                <a:path w="87" h="135">
                  <a:moveTo>
                    <a:pt x="5" y="4"/>
                  </a:moveTo>
                  <a:cubicBezTo>
                    <a:pt x="11" y="0"/>
                    <a:pt x="11" y="0"/>
                    <a:pt x="22" y="23"/>
                  </a:cubicBezTo>
                  <a:cubicBezTo>
                    <a:pt x="33" y="45"/>
                    <a:pt x="33" y="45"/>
                    <a:pt x="33" y="45"/>
                  </a:cubicBezTo>
                  <a:cubicBezTo>
                    <a:pt x="52" y="66"/>
                    <a:pt x="52" y="66"/>
                    <a:pt x="52" y="66"/>
                  </a:cubicBezTo>
                  <a:cubicBezTo>
                    <a:pt x="61" y="89"/>
                    <a:pt x="61" y="89"/>
                    <a:pt x="61" y="89"/>
                  </a:cubicBezTo>
                  <a:cubicBezTo>
                    <a:pt x="61" y="89"/>
                    <a:pt x="72" y="97"/>
                    <a:pt x="77" y="110"/>
                  </a:cubicBezTo>
                  <a:cubicBezTo>
                    <a:pt x="82" y="124"/>
                    <a:pt x="87" y="135"/>
                    <a:pt x="87" y="135"/>
                  </a:cubicBezTo>
                  <a:cubicBezTo>
                    <a:pt x="87" y="135"/>
                    <a:pt x="75" y="127"/>
                    <a:pt x="71" y="119"/>
                  </a:cubicBezTo>
                  <a:cubicBezTo>
                    <a:pt x="66" y="111"/>
                    <a:pt x="57" y="96"/>
                    <a:pt x="57" y="96"/>
                  </a:cubicBezTo>
                  <a:cubicBezTo>
                    <a:pt x="57" y="96"/>
                    <a:pt x="51" y="87"/>
                    <a:pt x="42" y="75"/>
                  </a:cubicBezTo>
                  <a:cubicBezTo>
                    <a:pt x="33" y="62"/>
                    <a:pt x="26" y="52"/>
                    <a:pt x="26" y="52"/>
                  </a:cubicBezTo>
                  <a:cubicBezTo>
                    <a:pt x="11" y="28"/>
                    <a:pt x="11" y="28"/>
                    <a:pt x="11" y="28"/>
                  </a:cubicBezTo>
                  <a:cubicBezTo>
                    <a:pt x="11" y="28"/>
                    <a:pt x="0" y="9"/>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308">
              <a:extLst>
                <a:ext uri="{FF2B5EF4-FFF2-40B4-BE49-F238E27FC236}">
                  <a16:creationId xmlns:a16="http://schemas.microsoft.com/office/drawing/2014/main" id="{E8E17023-8C15-41F2-8483-E072BE2BD2B6}"/>
                </a:ext>
              </a:extLst>
            </p:cNvPr>
            <p:cNvSpPr>
              <a:spLocks/>
            </p:cNvSpPr>
            <p:nvPr/>
          </p:nvSpPr>
          <p:spPr bwMode="auto">
            <a:xfrm>
              <a:off x="2876551" y="3017838"/>
              <a:ext cx="157163" cy="225425"/>
            </a:xfrm>
            <a:custGeom>
              <a:avLst/>
              <a:gdLst/>
              <a:ahLst/>
              <a:cxnLst>
                <a:cxn ang="0">
                  <a:pos x="100" y="4"/>
                </a:cxn>
                <a:cxn ang="0">
                  <a:pos x="87" y="30"/>
                </a:cxn>
                <a:cxn ang="0">
                  <a:pos x="69" y="52"/>
                </a:cxn>
                <a:cxn ang="0">
                  <a:pos x="54" y="82"/>
                </a:cxn>
                <a:cxn ang="0">
                  <a:pos x="36" y="101"/>
                </a:cxn>
                <a:cxn ang="0">
                  <a:pos x="20" y="129"/>
                </a:cxn>
                <a:cxn ang="0">
                  <a:pos x="0" y="150"/>
                </a:cxn>
                <a:cxn ang="0">
                  <a:pos x="12" y="125"/>
                </a:cxn>
                <a:cxn ang="0">
                  <a:pos x="29" y="101"/>
                </a:cxn>
                <a:cxn ang="0">
                  <a:pos x="45" y="75"/>
                </a:cxn>
                <a:cxn ang="0">
                  <a:pos x="62" y="47"/>
                </a:cxn>
                <a:cxn ang="0">
                  <a:pos x="80" y="21"/>
                </a:cxn>
                <a:cxn ang="0">
                  <a:pos x="100" y="4"/>
                </a:cxn>
              </a:cxnLst>
              <a:rect l="0" t="0" r="r" b="b"/>
              <a:pathLst>
                <a:path w="105" h="150">
                  <a:moveTo>
                    <a:pt x="100" y="4"/>
                  </a:moveTo>
                  <a:cubicBezTo>
                    <a:pt x="105" y="8"/>
                    <a:pt x="105" y="8"/>
                    <a:pt x="87" y="30"/>
                  </a:cubicBezTo>
                  <a:cubicBezTo>
                    <a:pt x="69" y="52"/>
                    <a:pt x="69" y="52"/>
                    <a:pt x="69" y="52"/>
                  </a:cubicBezTo>
                  <a:cubicBezTo>
                    <a:pt x="54" y="82"/>
                    <a:pt x="54" y="82"/>
                    <a:pt x="54" y="82"/>
                  </a:cubicBezTo>
                  <a:cubicBezTo>
                    <a:pt x="36" y="101"/>
                    <a:pt x="36" y="101"/>
                    <a:pt x="36" y="101"/>
                  </a:cubicBezTo>
                  <a:cubicBezTo>
                    <a:pt x="36" y="101"/>
                    <a:pt x="31" y="117"/>
                    <a:pt x="20" y="129"/>
                  </a:cubicBezTo>
                  <a:cubicBezTo>
                    <a:pt x="9" y="140"/>
                    <a:pt x="0" y="150"/>
                    <a:pt x="0" y="150"/>
                  </a:cubicBezTo>
                  <a:cubicBezTo>
                    <a:pt x="0" y="150"/>
                    <a:pt x="5" y="134"/>
                    <a:pt x="12" y="125"/>
                  </a:cubicBezTo>
                  <a:cubicBezTo>
                    <a:pt x="18" y="117"/>
                    <a:pt x="29" y="101"/>
                    <a:pt x="29" y="101"/>
                  </a:cubicBezTo>
                  <a:cubicBezTo>
                    <a:pt x="29" y="101"/>
                    <a:pt x="36" y="90"/>
                    <a:pt x="45" y="75"/>
                  </a:cubicBezTo>
                  <a:cubicBezTo>
                    <a:pt x="54" y="60"/>
                    <a:pt x="62" y="47"/>
                    <a:pt x="62" y="47"/>
                  </a:cubicBezTo>
                  <a:cubicBezTo>
                    <a:pt x="80" y="21"/>
                    <a:pt x="80" y="21"/>
                    <a:pt x="80" y="21"/>
                  </a:cubicBezTo>
                  <a:cubicBezTo>
                    <a:pt x="80" y="21"/>
                    <a:pt x="96" y="0"/>
                    <a:pt x="10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309">
              <a:extLst>
                <a:ext uri="{FF2B5EF4-FFF2-40B4-BE49-F238E27FC236}">
                  <a16:creationId xmlns:a16="http://schemas.microsoft.com/office/drawing/2014/main" id="{7AF589F8-5C29-451D-B5FE-39B11BAE2D2E}"/>
                </a:ext>
              </a:extLst>
            </p:cNvPr>
            <p:cNvSpPr>
              <a:spLocks/>
            </p:cNvSpPr>
            <p:nvPr/>
          </p:nvSpPr>
          <p:spPr bwMode="auto">
            <a:xfrm>
              <a:off x="2919413" y="3762376"/>
              <a:ext cx="155575" cy="187325"/>
            </a:xfrm>
            <a:custGeom>
              <a:avLst/>
              <a:gdLst/>
              <a:ahLst/>
              <a:cxnLst>
                <a:cxn ang="0">
                  <a:pos x="98" y="118"/>
                </a:cxn>
                <a:cxn ang="0">
                  <a:pos x="79" y="102"/>
                </a:cxn>
                <a:cxn ang="0">
                  <a:pos x="65" y="81"/>
                </a:cxn>
                <a:cxn ang="0">
                  <a:pos x="44" y="63"/>
                </a:cxn>
                <a:cxn ang="0">
                  <a:pos x="32" y="42"/>
                </a:cxn>
                <a:cxn ang="0">
                  <a:pos x="13" y="23"/>
                </a:cxn>
                <a:cxn ang="0">
                  <a:pos x="0" y="0"/>
                </a:cxn>
                <a:cxn ang="0">
                  <a:pos x="18" y="14"/>
                </a:cxn>
                <a:cxn ang="0">
                  <a:pos x="34" y="35"/>
                </a:cxn>
                <a:cxn ang="0">
                  <a:pos x="52" y="54"/>
                </a:cxn>
                <a:cxn ang="0">
                  <a:pos x="72" y="74"/>
                </a:cxn>
                <a:cxn ang="0">
                  <a:pos x="90" y="95"/>
                </a:cxn>
                <a:cxn ang="0">
                  <a:pos x="98" y="118"/>
                </a:cxn>
              </a:cxnLst>
              <a:rect l="0" t="0" r="r" b="b"/>
              <a:pathLst>
                <a:path w="103" h="124">
                  <a:moveTo>
                    <a:pt x="98" y="118"/>
                  </a:moveTo>
                  <a:cubicBezTo>
                    <a:pt x="93" y="124"/>
                    <a:pt x="93" y="124"/>
                    <a:pt x="79" y="102"/>
                  </a:cubicBezTo>
                  <a:cubicBezTo>
                    <a:pt x="65" y="81"/>
                    <a:pt x="65" y="81"/>
                    <a:pt x="65" y="81"/>
                  </a:cubicBezTo>
                  <a:cubicBezTo>
                    <a:pt x="44" y="63"/>
                    <a:pt x="44" y="63"/>
                    <a:pt x="44" y="63"/>
                  </a:cubicBezTo>
                  <a:cubicBezTo>
                    <a:pt x="32" y="42"/>
                    <a:pt x="32" y="42"/>
                    <a:pt x="32" y="42"/>
                  </a:cubicBezTo>
                  <a:cubicBezTo>
                    <a:pt x="32" y="42"/>
                    <a:pt x="20" y="36"/>
                    <a:pt x="13" y="23"/>
                  </a:cubicBezTo>
                  <a:cubicBezTo>
                    <a:pt x="6" y="11"/>
                    <a:pt x="0" y="0"/>
                    <a:pt x="0" y="0"/>
                  </a:cubicBezTo>
                  <a:cubicBezTo>
                    <a:pt x="0" y="0"/>
                    <a:pt x="12" y="6"/>
                    <a:pt x="18" y="14"/>
                  </a:cubicBezTo>
                  <a:cubicBezTo>
                    <a:pt x="24" y="21"/>
                    <a:pt x="34" y="35"/>
                    <a:pt x="34" y="35"/>
                  </a:cubicBezTo>
                  <a:cubicBezTo>
                    <a:pt x="34" y="35"/>
                    <a:pt x="42" y="43"/>
                    <a:pt x="52" y="54"/>
                  </a:cubicBezTo>
                  <a:cubicBezTo>
                    <a:pt x="63" y="65"/>
                    <a:pt x="72" y="74"/>
                    <a:pt x="72" y="74"/>
                  </a:cubicBezTo>
                  <a:cubicBezTo>
                    <a:pt x="90" y="95"/>
                    <a:pt x="90" y="95"/>
                    <a:pt x="90" y="95"/>
                  </a:cubicBezTo>
                  <a:cubicBezTo>
                    <a:pt x="90" y="95"/>
                    <a:pt x="103" y="113"/>
                    <a:pt x="98"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310">
              <a:extLst>
                <a:ext uri="{FF2B5EF4-FFF2-40B4-BE49-F238E27FC236}">
                  <a16:creationId xmlns:a16="http://schemas.microsoft.com/office/drawing/2014/main" id="{2BD701FA-A7B1-4F5F-A517-7A1AA79A4EC3}"/>
                </a:ext>
              </a:extLst>
            </p:cNvPr>
            <p:cNvSpPr>
              <a:spLocks/>
            </p:cNvSpPr>
            <p:nvPr/>
          </p:nvSpPr>
          <p:spPr bwMode="auto">
            <a:xfrm>
              <a:off x="2641601" y="3865563"/>
              <a:ext cx="25400" cy="185738"/>
            </a:xfrm>
            <a:custGeom>
              <a:avLst/>
              <a:gdLst/>
              <a:ahLst/>
              <a:cxnLst>
                <a:cxn ang="0">
                  <a:pos x="6" y="123"/>
                </a:cxn>
                <a:cxn ang="0">
                  <a:pos x="4" y="103"/>
                </a:cxn>
                <a:cxn ang="0">
                  <a:pos x="7" y="83"/>
                </a:cxn>
                <a:cxn ang="0">
                  <a:pos x="4" y="61"/>
                </a:cxn>
                <a:cxn ang="0">
                  <a:pos x="9" y="42"/>
                </a:cxn>
                <a:cxn ang="0">
                  <a:pos x="8" y="20"/>
                </a:cxn>
                <a:cxn ang="0">
                  <a:pos x="13" y="0"/>
                </a:cxn>
                <a:cxn ang="0">
                  <a:pos x="16" y="18"/>
                </a:cxn>
                <a:cxn ang="0">
                  <a:pos x="14" y="39"/>
                </a:cxn>
                <a:cxn ang="0">
                  <a:pos x="14" y="60"/>
                </a:cxn>
                <a:cxn ang="0">
                  <a:pos x="14" y="82"/>
                </a:cxn>
                <a:cxn ang="0">
                  <a:pos x="13" y="105"/>
                </a:cxn>
                <a:cxn ang="0">
                  <a:pos x="6" y="123"/>
                </a:cxn>
              </a:cxnLst>
              <a:rect l="0" t="0" r="r" b="b"/>
              <a:pathLst>
                <a:path w="17" h="123">
                  <a:moveTo>
                    <a:pt x="6" y="123"/>
                  </a:moveTo>
                  <a:cubicBezTo>
                    <a:pt x="0" y="123"/>
                    <a:pt x="0" y="123"/>
                    <a:pt x="4" y="103"/>
                  </a:cubicBezTo>
                  <a:cubicBezTo>
                    <a:pt x="7" y="83"/>
                    <a:pt x="7" y="83"/>
                    <a:pt x="7" y="83"/>
                  </a:cubicBezTo>
                  <a:cubicBezTo>
                    <a:pt x="4" y="61"/>
                    <a:pt x="4" y="61"/>
                    <a:pt x="4" y="61"/>
                  </a:cubicBezTo>
                  <a:cubicBezTo>
                    <a:pt x="9" y="42"/>
                    <a:pt x="9" y="42"/>
                    <a:pt x="9" y="42"/>
                  </a:cubicBezTo>
                  <a:cubicBezTo>
                    <a:pt x="9" y="42"/>
                    <a:pt x="5" y="31"/>
                    <a:pt x="8" y="20"/>
                  </a:cubicBezTo>
                  <a:cubicBezTo>
                    <a:pt x="11" y="10"/>
                    <a:pt x="13" y="0"/>
                    <a:pt x="13" y="0"/>
                  </a:cubicBezTo>
                  <a:cubicBezTo>
                    <a:pt x="13" y="0"/>
                    <a:pt x="17" y="11"/>
                    <a:pt x="16" y="18"/>
                  </a:cubicBezTo>
                  <a:cubicBezTo>
                    <a:pt x="15" y="26"/>
                    <a:pt x="14" y="39"/>
                    <a:pt x="14" y="39"/>
                  </a:cubicBezTo>
                  <a:cubicBezTo>
                    <a:pt x="14" y="39"/>
                    <a:pt x="14" y="48"/>
                    <a:pt x="14" y="60"/>
                  </a:cubicBezTo>
                  <a:cubicBezTo>
                    <a:pt x="14" y="72"/>
                    <a:pt x="14" y="82"/>
                    <a:pt x="14" y="82"/>
                  </a:cubicBezTo>
                  <a:cubicBezTo>
                    <a:pt x="13" y="105"/>
                    <a:pt x="13" y="105"/>
                    <a:pt x="13" y="105"/>
                  </a:cubicBezTo>
                  <a:cubicBezTo>
                    <a:pt x="13" y="105"/>
                    <a:pt x="11" y="122"/>
                    <a:pt x="6" y="1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75" name="Freeform 35">
            <a:extLst>
              <a:ext uri="{FF2B5EF4-FFF2-40B4-BE49-F238E27FC236}">
                <a16:creationId xmlns:a16="http://schemas.microsoft.com/office/drawing/2014/main" id="{3E72BAB8-68E2-4E44-909D-487A7911D511}"/>
              </a:ext>
            </a:extLst>
          </p:cNvPr>
          <p:cNvSpPr>
            <a:spLocks noChangeAspect="1" noEditPoints="1"/>
          </p:cNvSpPr>
          <p:nvPr/>
        </p:nvSpPr>
        <p:spPr bwMode="auto">
          <a:xfrm>
            <a:off x="155089" y="8160754"/>
            <a:ext cx="260322" cy="314582"/>
          </a:xfrm>
          <a:custGeom>
            <a:avLst/>
            <a:gdLst/>
            <a:ahLst/>
            <a:cxnLst>
              <a:cxn ang="0">
                <a:pos x="128" y="299"/>
              </a:cxn>
              <a:cxn ang="0">
                <a:pos x="83" y="308"/>
              </a:cxn>
              <a:cxn ang="0">
                <a:pos x="53" y="285"/>
              </a:cxn>
              <a:cxn ang="0">
                <a:pos x="33" y="257"/>
              </a:cxn>
              <a:cxn ang="0">
                <a:pos x="18" y="229"/>
              </a:cxn>
              <a:cxn ang="0">
                <a:pos x="1" y="173"/>
              </a:cxn>
              <a:cxn ang="0">
                <a:pos x="24" y="115"/>
              </a:cxn>
              <a:cxn ang="0">
                <a:pos x="71" y="93"/>
              </a:cxn>
              <a:cxn ang="0">
                <a:pos x="128" y="96"/>
              </a:cxn>
              <a:cxn ang="0">
                <a:pos x="186" y="93"/>
              </a:cxn>
              <a:cxn ang="0">
                <a:pos x="233" y="115"/>
              </a:cxn>
              <a:cxn ang="0">
                <a:pos x="255" y="173"/>
              </a:cxn>
              <a:cxn ang="0">
                <a:pos x="239" y="229"/>
              </a:cxn>
              <a:cxn ang="0">
                <a:pos x="223" y="257"/>
              </a:cxn>
              <a:cxn ang="0">
                <a:pos x="204" y="285"/>
              </a:cxn>
              <a:cxn ang="0">
                <a:pos x="174" y="308"/>
              </a:cxn>
              <a:cxn ang="0">
                <a:pos x="128" y="299"/>
              </a:cxn>
              <a:cxn ang="0">
                <a:pos x="125" y="214"/>
              </a:cxn>
              <a:cxn ang="0">
                <a:pos x="110" y="185"/>
              </a:cxn>
              <a:cxn ang="0">
                <a:pos x="95" y="203"/>
              </a:cxn>
              <a:cxn ang="0">
                <a:pos x="125" y="214"/>
              </a:cxn>
              <a:cxn ang="0">
                <a:pos x="133" y="214"/>
              </a:cxn>
              <a:cxn ang="0">
                <a:pos x="164" y="203"/>
              </a:cxn>
              <a:cxn ang="0">
                <a:pos x="148" y="185"/>
              </a:cxn>
              <a:cxn ang="0">
                <a:pos x="133" y="214"/>
              </a:cxn>
              <a:cxn ang="0">
                <a:pos x="117" y="83"/>
              </a:cxn>
              <a:cxn ang="0">
                <a:pos x="129" y="0"/>
              </a:cxn>
              <a:cxn ang="0">
                <a:pos x="149" y="14"/>
              </a:cxn>
              <a:cxn ang="0">
                <a:pos x="133" y="83"/>
              </a:cxn>
              <a:cxn ang="0">
                <a:pos x="127" y="85"/>
              </a:cxn>
              <a:cxn ang="0">
                <a:pos x="117" y="83"/>
              </a:cxn>
              <a:cxn ang="0">
                <a:pos x="88" y="287"/>
              </a:cxn>
              <a:cxn ang="0">
                <a:pos x="123" y="277"/>
              </a:cxn>
              <a:cxn ang="0">
                <a:pos x="128" y="274"/>
              </a:cxn>
              <a:cxn ang="0">
                <a:pos x="134" y="277"/>
              </a:cxn>
              <a:cxn ang="0">
                <a:pos x="169" y="287"/>
              </a:cxn>
              <a:cxn ang="0">
                <a:pos x="186" y="272"/>
              </a:cxn>
              <a:cxn ang="0">
                <a:pos x="205" y="245"/>
              </a:cxn>
              <a:cxn ang="0">
                <a:pos x="219" y="220"/>
              </a:cxn>
              <a:cxn ang="0">
                <a:pos x="234" y="172"/>
              </a:cxn>
              <a:cxn ang="0">
                <a:pos x="218" y="130"/>
              </a:cxn>
              <a:cxn ang="0">
                <a:pos x="183" y="114"/>
              </a:cxn>
              <a:cxn ang="0">
                <a:pos x="131" y="118"/>
              </a:cxn>
              <a:cxn ang="0">
                <a:pos x="128" y="118"/>
              </a:cxn>
              <a:cxn ang="0">
                <a:pos x="126" y="118"/>
              </a:cxn>
              <a:cxn ang="0">
                <a:pos x="74" y="114"/>
              </a:cxn>
              <a:cxn ang="0">
                <a:pos x="39" y="130"/>
              </a:cxn>
              <a:cxn ang="0">
                <a:pos x="23" y="172"/>
              </a:cxn>
              <a:cxn ang="0">
                <a:pos x="38" y="220"/>
              </a:cxn>
              <a:cxn ang="0">
                <a:pos x="52" y="245"/>
              </a:cxn>
              <a:cxn ang="0">
                <a:pos x="70" y="272"/>
              </a:cxn>
              <a:cxn ang="0">
                <a:pos x="88" y="287"/>
              </a:cxn>
            </a:cxnLst>
            <a:rect l="0" t="0" r="r" b="b"/>
            <a:pathLst>
              <a:path w="257" h="311">
                <a:moveTo>
                  <a:pt x="128" y="299"/>
                </a:moveTo>
                <a:cubicBezTo>
                  <a:pt x="109" y="309"/>
                  <a:pt x="94" y="311"/>
                  <a:pt x="83" y="308"/>
                </a:cubicBezTo>
                <a:cubicBezTo>
                  <a:pt x="70" y="305"/>
                  <a:pt x="61" y="296"/>
                  <a:pt x="53" y="285"/>
                </a:cubicBezTo>
                <a:cubicBezTo>
                  <a:pt x="45" y="274"/>
                  <a:pt x="39" y="265"/>
                  <a:pt x="33" y="257"/>
                </a:cubicBezTo>
                <a:cubicBezTo>
                  <a:pt x="28" y="248"/>
                  <a:pt x="23" y="239"/>
                  <a:pt x="18" y="229"/>
                </a:cubicBezTo>
                <a:cubicBezTo>
                  <a:pt x="10" y="212"/>
                  <a:pt x="2" y="193"/>
                  <a:pt x="1" y="173"/>
                </a:cubicBezTo>
                <a:cubicBezTo>
                  <a:pt x="0" y="153"/>
                  <a:pt x="5" y="133"/>
                  <a:pt x="24" y="115"/>
                </a:cubicBezTo>
                <a:cubicBezTo>
                  <a:pt x="35" y="104"/>
                  <a:pt x="51" y="96"/>
                  <a:pt x="71" y="93"/>
                </a:cubicBezTo>
                <a:cubicBezTo>
                  <a:pt x="87" y="90"/>
                  <a:pt x="107" y="91"/>
                  <a:pt x="128" y="96"/>
                </a:cubicBezTo>
                <a:cubicBezTo>
                  <a:pt x="150" y="91"/>
                  <a:pt x="169" y="90"/>
                  <a:pt x="186" y="93"/>
                </a:cubicBezTo>
                <a:cubicBezTo>
                  <a:pt x="205" y="96"/>
                  <a:pt x="221" y="104"/>
                  <a:pt x="233" y="115"/>
                </a:cubicBezTo>
                <a:cubicBezTo>
                  <a:pt x="251" y="133"/>
                  <a:pt x="257" y="153"/>
                  <a:pt x="255" y="173"/>
                </a:cubicBezTo>
                <a:cubicBezTo>
                  <a:pt x="254" y="193"/>
                  <a:pt x="247" y="212"/>
                  <a:pt x="239" y="229"/>
                </a:cubicBezTo>
                <a:cubicBezTo>
                  <a:pt x="234" y="239"/>
                  <a:pt x="229" y="248"/>
                  <a:pt x="223" y="257"/>
                </a:cubicBezTo>
                <a:cubicBezTo>
                  <a:pt x="218" y="265"/>
                  <a:pt x="211" y="274"/>
                  <a:pt x="204" y="285"/>
                </a:cubicBezTo>
                <a:cubicBezTo>
                  <a:pt x="196" y="296"/>
                  <a:pt x="187" y="305"/>
                  <a:pt x="174" y="308"/>
                </a:cubicBezTo>
                <a:cubicBezTo>
                  <a:pt x="162" y="311"/>
                  <a:pt x="148" y="309"/>
                  <a:pt x="128" y="299"/>
                </a:cubicBezTo>
                <a:close/>
                <a:moveTo>
                  <a:pt x="125" y="214"/>
                </a:moveTo>
                <a:cubicBezTo>
                  <a:pt x="125" y="214"/>
                  <a:pt x="123" y="187"/>
                  <a:pt x="110" y="185"/>
                </a:cubicBezTo>
                <a:cubicBezTo>
                  <a:pt x="98" y="184"/>
                  <a:pt x="91" y="196"/>
                  <a:pt x="95" y="203"/>
                </a:cubicBezTo>
                <a:cubicBezTo>
                  <a:pt x="99" y="210"/>
                  <a:pt x="125" y="214"/>
                  <a:pt x="125" y="214"/>
                </a:cubicBezTo>
                <a:close/>
                <a:moveTo>
                  <a:pt x="133" y="214"/>
                </a:moveTo>
                <a:cubicBezTo>
                  <a:pt x="133" y="214"/>
                  <a:pt x="160" y="210"/>
                  <a:pt x="164" y="203"/>
                </a:cubicBezTo>
                <a:cubicBezTo>
                  <a:pt x="168" y="196"/>
                  <a:pt x="161" y="184"/>
                  <a:pt x="148" y="185"/>
                </a:cubicBezTo>
                <a:cubicBezTo>
                  <a:pt x="135" y="187"/>
                  <a:pt x="133" y="214"/>
                  <a:pt x="133" y="214"/>
                </a:cubicBezTo>
                <a:close/>
                <a:moveTo>
                  <a:pt x="117" y="83"/>
                </a:moveTo>
                <a:cubicBezTo>
                  <a:pt x="106" y="54"/>
                  <a:pt x="96" y="22"/>
                  <a:pt x="129" y="0"/>
                </a:cubicBezTo>
                <a:cubicBezTo>
                  <a:pt x="149" y="14"/>
                  <a:pt x="149" y="14"/>
                  <a:pt x="149" y="14"/>
                </a:cubicBezTo>
                <a:cubicBezTo>
                  <a:pt x="124" y="31"/>
                  <a:pt x="127" y="60"/>
                  <a:pt x="133" y="83"/>
                </a:cubicBezTo>
                <a:cubicBezTo>
                  <a:pt x="131" y="84"/>
                  <a:pt x="129" y="84"/>
                  <a:pt x="127" y="85"/>
                </a:cubicBezTo>
                <a:cubicBezTo>
                  <a:pt x="123" y="84"/>
                  <a:pt x="120" y="83"/>
                  <a:pt x="117" y="83"/>
                </a:cubicBezTo>
                <a:close/>
                <a:moveTo>
                  <a:pt x="88" y="287"/>
                </a:moveTo>
                <a:cubicBezTo>
                  <a:pt x="95" y="289"/>
                  <a:pt x="106" y="286"/>
                  <a:pt x="123" y="277"/>
                </a:cubicBezTo>
                <a:cubicBezTo>
                  <a:pt x="128" y="274"/>
                  <a:pt x="128" y="274"/>
                  <a:pt x="128" y="274"/>
                </a:cubicBezTo>
                <a:cubicBezTo>
                  <a:pt x="134" y="277"/>
                  <a:pt x="134" y="277"/>
                  <a:pt x="134" y="277"/>
                </a:cubicBezTo>
                <a:cubicBezTo>
                  <a:pt x="150" y="286"/>
                  <a:pt x="161" y="289"/>
                  <a:pt x="169" y="287"/>
                </a:cubicBezTo>
                <a:cubicBezTo>
                  <a:pt x="175" y="285"/>
                  <a:pt x="181" y="279"/>
                  <a:pt x="186" y="272"/>
                </a:cubicBezTo>
                <a:cubicBezTo>
                  <a:pt x="193" y="262"/>
                  <a:pt x="199" y="254"/>
                  <a:pt x="205" y="245"/>
                </a:cubicBezTo>
                <a:cubicBezTo>
                  <a:pt x="210" y="237"/>
                  <a:pt x="215" y="229"/>
                  <a:pt x="219" y="220"/>
                </a:cubicBezTo>
                <a:cubicBezTo>
                  <a:pt x="226" y="204"/>
                  <a:pt x="233" y="188"/>
                  <a:pt x="234" y="172"/>
                </a:cubicBezTo>
                <a:cubicBezTo>
                  <a:pt x="235" y="157"/>
                  <a:pt x="231" y="143"/>
                  <a:pt x="218" y="130"/>
                </a:cubicBezTo>
                <a:cubicBezTo>
                  <a:pt x="209" y="122"/>
                  <a:pt x="198" y="116"/>
                  <a:pt x="183" y="114"/>
                </a:cubicBezTo>
                <a:cubicBezTo>
                  <a:pt x="168" y="112"/>
                  <a:pt x="151" y="113"/>
                  <a:pt x="131" y="118"/>
                </a:cubicBezTo>
                <a:cubicBezTo>
                  <a:pt x="128" y="118"/>
                  <a:pt x="128" y="118"/>
                  <a:pt x="128" y="118"/>
                </a:cubicBezTo>
                <a:cubicBezTo>
                  <a:pt x="126" y="118"/>
                  <a:pt x="126" y="118"/>
                  <a:pt x="126" y="118"/>
                </a:cubicBezTo>
                <a:cubicBezTo>
                  <a:pt x="106" y="113"/>
                  <a:pt x="89" y="112"/>
                  <a:pt x="74" y="114"/>
                </a:cubicBezTo>
                <a:cubicBezTo>
                  <a:pt x="59" y="116"/>
                  <a:pt x="47" y="122"/>
                  <a:pt x="39" y="130"/>
                </a:cubicBezTo>
                <a:cubicBezTo>
                  <a:pt x="26" y="143"/>
                  <a:pt x="22" y="157"/>
                  <a:pt x="23" y="172"/>
                </a:cubicBezTo>
                <a:cubicBezTo>
                  <a:pt x="24" y="188"/>
                  <a:pt x="30" y="204"/>
                  <a:pt x="38" y="220"/>
                </a:cubicBezTo>
                <a:cubicBezTo>
                  <a:pt x="42" y="229"/>
                  <a:pt x="46" y="237"/>
                  <a:pt x="52" y="245"/>
                </a:cubicBezTo>
                <a:cubicBezTo>
                  <a:pt x="57" y="254"/>
                  <a:pt x="63" y="262"/>
                  <a:pt x="70" y="272"/>
                </a:cubicBezTo>
                <a:cubicBezTo>
                  <a:pt x="76" y="279"/>
                  <a:pt x="81" y="285"/>
                  <a:pt x="88" y="28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84559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2355662" y="834324"/>
            <a:ext cx="9332471" cy="9230410"/>
            <a:chOff x="-2355662" y="834324"/>
            <a:chExt cx="9332471" cy="9230410"/>
          </a:xfrm>
        </p:grpSpPr>
        <p:pic>
          <p:nvPicPr>
            <p:cNvPr id="51" name="Picture 17">
              <a:extLst>
                <a:ext uri="{FF2B5EF4-FFF2-40B4-BE49-F238E27FC236}">
                  <a16:creationId xmlns:a16="http://schemas.microsoft.com/office/drawing/2014/main" id="{49687ACC-F18D-40CC-A7EF-3134AE76D69E}"/>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pic>
          <p:nvPicPr>
            <p:cNvPr id="53" name="Picture 17">
              <a:extLst>
                <a:ext uri="{FF2B5EF4-FFF2-40B4-BE49-F238E27FC236}">
                  <a16:creationId xmlns:a16="http://schemas.microsoft.com/office/drawing/2014/main" id="{4276774D-E080-415B-9D28-2DAA72174D07}"/>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-5-</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33" name="Rectangle 32">
            <a:extLst>
              <a:ext uri="{FF2B5EF4-FFF2-40B4-BE49-F238E27FC236}">
                <a16:creationId xmlns:a16="http://schemas.microsoft.com/office/drawing/2014/main" id="{EE17F871-7636-42A2-98F3-DAF36760F0D7}"/>
              </a:ext>
            </a:extLst>
          </p:cNvPr>
          <p:cNvSpPr/>
          <p:nvPr/>
        </p:nvSpPr>
        <p:spPr>
          <a:xfrm>
            <a:off x="921" y="11"/>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Organigramme : Entrée manuelle 42">
            <a:extLst>
              <a:ext uri="{FF2B5EF4-FFF2-40B4-BE49-F238E27FC236}">
                <a16:creationId xmlns:a16="http://schemas.microsoft.com/office/drawing/2014/main" id="{A05880EE-40E6-451A-95AA-C1EB1BDB85FA}"/>
              </a:ext>
            </a:extLst>
          </p:cNvPr>
          <p:cNvSpPr/>
          <p:nvPr/>
        </p:nvSpPr>
        <p:spPr>
          <a:xfrm rot="10800000">
            <a:off x="545090" y="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E1193CC-2954-404A-B3E4-0F060B8A3397}"/>
              </a:ext>
            </a:extLst>
          </p:cNvPr>
          <p:cNvSpPr txBox="1"/>
          <p:nvPr/>
        </p:nvSpPr>
        <p:spPr>
          <a:xfrm>
            <a:off x="545089" y="-720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Les associations</a:t>
            </a:r>
          </a:p>
        </p:txBody>
      </p:sp>
      <p:sp>
        <p:nvSpPr>
          <p:cNvPr id="45" name="ZoneTexte 44">
            <a:extLst>
              <a:ext uri="{FF2B5EF4-FFF2-40B4-BE49-F238E27FC236}">
                <a16:creationId xmlns:a16="http://schemas.microsoft.com/office/drawing/2014/main" id="{AD9AC12F-CF5B-43D0-8D7E-3C9637EDE801}"/>
              </a:ext>
            </a:extLst>
          </p:cNvPr>
          <p:cNvSpPr txBox="1"/>
          <p:nvPr/>
        </p:nvSpPr>
        <p:spPr>
          <a:xfrm>
            <a:off x="255495" y="821952"/>
            <a:ext cx="3907158" cy="2292935"/>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Samedi 3 septembre le comité d’animation avait prévu l’organisation d‘un pique-nique partagé dans le parc du château Laurent. Les associations du village étaient invitées à 11h30 à venir présenter leurs associations et éventuellement recruter de nouveaux adhérents. Une météo capricieuse a perturbé cette journée et c’est finalement à la salle des fêtes  que tout le monde s’est retrouvé. Une douzaine d’associations du village ont répondu présent pour cette manifestation. La présentation a été suivie du verre de l’amitié offert par le comité d’animation avant le pique-nique partagé par le public et les représentants des diverses associations.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0">
            <a:extLst>
              <a:ext uri="{FF2B5EF4-FFF2-40B4-BE49-F238E27FC236}">
                <a16:creationId xmlns:a16="http://schemas.microsoft.com/office/drawing/2014/main" id="{EDEF35B3-EC17-43D1-B5DD-5CAB37BAFC91}"/>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4" name="ZoneTexte 33">
            <a:extLst>
              <a:ext uri="{FF2B5EF4-FFF2-40B4-BE49-F238E27FC236}">
                <a16:creationId xmlns:a16="http://schemas.microsoft.com/office/drawing/2014/main" id="{A94B4BDC-C891-4F00-A815-1951E717E17E}"/>
              </a:ext>
            </a:extLst>
          </p:cNvPr>
          <p:cNvSpPr txBox="1"/>
          <p:nvPr/>
        </p:nvSpPr>
        <p:spPr>
          <a:xfrm>
            <a:off x="208736" y="476040"/>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Forum des associations</a:t>
            </a:r>
          </a:p>
        </p:txBody>
      </p:sp>
      <p:pic>
        <p:nvPicPr>
          <p:cNvPr id="4" name="Image 3" descr="Une image contenant table, personne, intérieur, plafond&#10;&#10;Description générée automatiquement">
            <a:extLst>
              <a:ext uri="{FF2B5EF4-FFF2-40B4-BE49-F238E27FC236}">
                <a16:creationId xmlns:a16="http://schemas.microsoft.com/office/drawing/2014/main" id="{A6CCADF5-AC76-46CE-A1C2-E75795137C20}"/>
              </a:ext>
            </a:extLst>
          </p:cNvPr>
          <p:cNvPicPr>
            <a:picLocks noChangeAspect="1"/>
          </p:cNvPicPr>
          <p:nvPr/>
        </p:nvPicPr>
        <p:blipFill rotWithShape="1">
          <a:blip r:embed="rId3">
            <a:extLst>
              <a:ext uri="{28A0092B-C50C-407E-A947-70E740481C1C}">
                <a14:useLocalDpi xmlns:a14="http://schemas.microsoft.com/office/drawing/2010/main" val="0"/>
              </a:ext>
            </a:extLst>
          </a:blip>
          <a:srcRect t="25529" b="17757"/>
          <a:stretch/>
        </p:blipFill>
        <p:spPr>
          <a:xfrm>
            <a:off x="4270634" y="823147"/>
            <a:ext cx="2220268" cy="1895876"/>
          </a:xfrm>
          <a:prstGeom prst="rect">
            <a:avLst/>
          </a:prstGeom>
        </p:spPr>
      </p:pic>
      <p:sp>
        <p:nvSpPr>
          <p:cNvPr id="163" name="Rectangle 162">
            <a:extLst>
              <a:ext uri="{FF2B5EF4-FFF2-40B4-BE49-F238E27FC236}">
                <a16:creationId xmlns:a16="http://schemas.microsoft.com/office/drawing/2014/main" id="{D9E5A75F-FC19-4E83-B043-B301EEF4DA84}"/>
              </a:ext>
            </a:extLst>
          </p:cNvPr>
          <p:cNvSpPr/>
          <p:nvPr/>
        </p:nvSpPr>
        <p:spPr>
          <a:xfrm>
            <a:off x="921" y="2936476"/>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Organigramme : Entrée manuelle 163">
            <a:extLst>
              <a:ext uri="{FF2B5EF4-FFF2-40B4-BE49-F238E27FC236}">
                <a16:creationId xmlns:a16="http://schemas.microsoft.com/office/drawing/2014/main" id="{EEC68743-07D2-4C20-B29B-092F4F99694C}"/>
              </a:ext>
            </a:extLst>
          </p:cNvPr>
          <p:cNvSpPr/>
          <p:nvPr/>
        </p:nvSpPr>
        <p:spPr>
          <a:xfrm rot="10800000">
            <a:off x="545090" y="2936465"/>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ZoneTexte 167">
            <a:extLst>
              <a:ext uri="{FF2B5EF4-FFF2-40B4-BE49-F238E27FC236}">
                <a16:creationId xmlns:a16="http://schemas.microsoft.com/office/drawing/2014/main" id="{F0AAEA08-4223-4B9A-BF87-830EF84295CC}"/>
              </a:ext>
            </a:extLst>
          </p:cNvPr>
          <p:cNvSpPr txBox="1"/>
          <p:nvPr/>
        </p:nvSpPr>
        <p:spPr>
          <a:xfrm>
            <a:off x="545089" y="2864454"/>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Le don du sang</a:t>
            </a:r>
          </a:p>
        </p:txBody>
      </p:sp>
      <p:sp>
        <p:nvSpPr>
          <p:cNvPr id="169" name="ZoneTexte 168">
            <a:extLst>
              <a:ext uri="{FF2B5EF4-FFF2-40B4-BE49-F238E27FC236}">
                <a16:creationId xmlns:a16="http://schemas.microsoft.com/office/drawing/2014/main" id="{2F72E530-8DB2-4D0C-93EF-00E50D63D00D}"/>
              </a:ext>
            </a:extLst>
          </p:cNvPr>
          <p:cNvSpPr txBox="1"/>
          <p:nvPr/>
        </p:nvSpPr>
        <p:spPr>
          <a:xfrm>
            <a:off x="2583744" y="3698654"/>
            <a:ext cx="3907158" cy="1954381"/>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L’amicale des donneurs de sang de Bourg de Péage a organisé une collecte de sang à la salle des fêtes du village mercredi 3 août  de 16h30 à 19h00.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Madame Marie-Hélène Charvet, responsable locale du don du sang sur St Nazaire en Royans attendait de nombreux donneurs de sang, un peu plus que l’été dernier. Ce sont 43 donneurs qui ont pris rendez-vous et se sont présentés dont 8 nouveaux. 36 ont été collectés pour cet après-midi. Il y avait eu 35 personnes donneurs en 2021 et 42 donneurs de 2020. Les besoins en sang sont importants car les dons ont été en diminution ces derniers mois en raison du Covid 19. </a:t>
            </a:r>
          </a:p>
        </p:txBody>
      </p:sp>
      <p:sp>
        <p:nvSpPr>
          <p:cNvPr id="170" name="Rectangle 20">
            <a:extLst>
              <a:ext uri="{FF2B5EF4-FFF2-40B4-BE49-F238E27FC236}">
                <a16:creationId xmlns:a16="http://schemas.microsoft.com/office/drawing/2014/main" id="{0F8DAD15-308D-41BD-B0A0-B6F1E832FF8B}"/>
              </a:ext>
            </a:extLst>
          </p:cNvPr>
          <p:cNvSpPr>
            <a:spLocks noChangeArrowheads="1"/>
          </p:cNvSpPr>
          <p:nvPr/>
        </p:nvSpPr>
        <p:spPr bwMode="auto">
          <a:xfrm>
            <a:off x="0" y="293646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71" name="ZoneTexte 170">
            <a:extLst>
              <a:ext uri="{FF2B5EF4-FFF2-40B4-BE49-F238E27FC236}">
                <a16:creationId xmlns:a16="http://schemas.microsoft.com/office/drawing/2014/main" id="{F11892C1-3B24-4D48-A6A3-2928328E1F25}"/>
              </a:ext>
            </a:extLst>
          </p:cNvPr>
          <p:cNvSpPr txBox="1"/>
          <p:nvPr/>
        </p:nvSpPr>
        <p:spPr>
          <a:xfrm>
            <a:off x="208736" y="3412505"/>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Don du sang à St Nazaire en Royans</a:t>
            </a:r>
          </a:p>
        </p:txBody>
      </p:sp>
      <p:pic>
        <p:nvPicPr>
          <p:cNvPr id="6" name="Image 5" descr="Une image contenant personne, intérieur, fenêtre&#10;&#10;Description générée automatiquement">
            <a:extLst>
              <a:ext uri="{FF2B5EF4-FFF2-40B4-BE49-F238E27FC236}">
                <a16:creationId xmlns:a16="http://schemas.microsoft.com/office/drawing/2014/main" id="{54E2CF6A-5D40-4204-87C1-59BC2144CD84}"/>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a:stretch/>
        </p:blipFill>
        <p:spPr>
          <a:xfrm>
            <a:off x="289511" y="3717297"/>
            <a:ext cx="2277628" cy="1856560"/>
          </a:xfrm>
          <a:prstGeom prst="rect">
            <a:avLst/>
          </a:prstGeom>
        </p:spPr>
      </p:pic>
      <p:sp>
        <p:nvSpPr>
          <p:cNvPr id="259" name="ZoneTexte 258">
            <a:extLst>
              <a:ext uri="{FF2B5EF4-FFF2-40B4-BE49-F238E27FC236}">
                <a16:creationId xmlns:a16="http://schemas.microsoft.com/office/drawing/2014/main" id="{A0D48C6E-1241-45F4-A3F2-936705230C50}"/>
              </a:ext>
            </a:extLst>
          </p:cNvPr>
          <p:cNvSpPr txBox="1"/>
          <p:nvPr/>
        </p:nvSpPr>
        <p:spPr>
          <a:xfrm>
            <a:off x="231441" y="5688246"/>
            <a:ext cx="6259461" cy="600164"/>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manque de sang commence à inquiéter les hôpitaux. Un petit rappel : pour être donneur il suffit d’avoir entre 18 et 70 ans, d’être en bonne santé et d’avoir un poids supérieur à 50 kg. Quand on remplit ces critères on peut donner son sang 4 fois par an pour les femmes et 6 fois par an pour les hommes.</a:t>
            </a:r>
          </a:p>
        </p:txBody>
      </p:sp>
      <p:sp>
        <p:nvSpPr>
          <p:cNvPr id="260" name="Rectangle 259">
            <a:extLst>
              <a:ext uri="{FF2B5EF4-FFF2-40B4-BE49-F238E27FC236}">
                <a16:creationId xmlns:a16="http://schemas.microsoft.com/office/drawing/2014/main" id="{62315A47-08BA-4A73-AFE3-AA04ED97F44A}"/>
              </a:ext>
            </a:extLst>
          </p:cNvPr>
          <p:cNvSpPr/>
          <p:nvPr/>
        </p:nvSpPr>
        <p:spPr>
          <a:xfrm>
            <a:off x="921" y="6413455"/>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1" name="Organigramme : Entrée manuelle 260">
            <a:extLst>
              <a:ext uri="{FF2B5EF4-FFF2-40B4-BE49-F238E27FC236}">
                <a16:creationId xmlns:a16="http://schemas.microsoft.com/office/drawing/2014/main" id="{5DF1ADBD-0B83-461B-8FB4-765628BFB991}"/>
              </a:ext>
            </a:extLst>
          </p:cNvPr>
          <p:cNvSpPr/>
          <p:nvPr/>
        </p:nvSpPr>
        <p:spPr>
          <a:xfrm rot="10800000">
            <a:off x="545090" y="6413444"/>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ZoneTexte 261">
            <a:extLst>
              <a:ext uri="{FF2B5EF4-FFF2-40B4-BE49-F238E27FC236}">
                <a16:creationId xmlns:a16="http://schemas.microsoft.com/office/drawing/2014/main" id="{5D6D7906-9A4E-4362-B357-C087ACCE1148}"/>
              </a:ext>
            </a:extLst>
          </p:cNvPr>
          <p:cNvSpPr txBox="1"/>
          <p:nvPr/>
        </p:nvSpPr>
        <p:spPr>
          <a:xfrm>
            <a:off x="545089" y="6341433"/>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Descente de l’aqueduc</a:t>
            </a:r>
          </a:p>
        </p:txBody>
      </p:sp>
      <p:sp>
        <p:nvSpPr>
          <p:cNvPr id="263" name="ZoneTexte 262">
            <a:extLst>
              <a:ext uri="{FF2B5EF4-FFF2-40B4-BE49-F238E27FC236}">
                <a16:creationId xmlns:a16="http://schemas.microsoft.com/office/drawing/2014/main" id="{880651B4-DF4D-4C8A-BCC1-A7211F691710}"/>
              </a:ext>
            </a:extLst>
          </p:cNvPr>
          <p:cNvSpPr txBox="1"/>
          <p:nvPr/>
        </p:nvSpPr>
        <p:spPr>
          <a:xfrm>
            <a:off x="250006" y="7008573"/>
            <a:ext cx="4449624" cy="2462213"/>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Il était proposé de découvrir une vue extraordinaire de St Nazaire en Royans en participant à une descente en rappel de l’aqueduc. Accessible à tous, enfant ou adulte, débutant ou initié ! Une façon originale de visionner le paysage du lac de St Nazaire à 35 m de hauteur.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Organisées sur 4 semaines pendant le mois d’août pensez à vous inscrire pour l’année prochaine auprès de l’office du tourisme de St Nazaire en Royans au 04 75 48 61 39.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6 août  la nuit des étoiles depuis le sommet de l’aqueduc de 21h à 22h30, a été animée par un passionné d’astronomie : Mr Brabant de Saint Laurent en Royans. Il revient nous proposer une soirée similaire durant le mois de la nuit le vendredi 28 octobre.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4" name="Rectangle 20">
            <a:extLst>
              <a:ext uri="{FF2B5EF4-FFF2-40B4-BE49-F238E27FC236}">
                <a16:creationId xmlns:a16="http://schemas.microsoft.com/office/drawing/2014/main" id="{6B259A96-E046-40E9-9072-73BFD7A6F943}"/>
              </a:ext>
            </a:extLst>
          </p:cNvPr>
          <p:cNvSpPr>
            <a:spLocks noChangeArrowheads="1"/>
          </p:cNvSpPr>
          <p:nvPr/>
        </p:nvSpPr>
        <p:spPr bwMode="auto">
          <a:xfrm>
            <a:off x="0" y="6413444"/>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65" name="ZoneTexte 264">
            <a:extLst>
              <a:ext uri="{FF2B5EF4-FFF2-40B4-BE49-F238E27FC236}">
                <a16:creationId xmlns:a16="http://schemas.microsoft.com/office/drawing/2014/main" id="{16E86B61-0C6B-48E6-BA02-2A121FD01BA0}"/>
              </a:ext>
            </a:extLst>
          </p:cNvPr>
          <p:cNvSpPr txBox="1"/>
          <p:nvPr/>
        </p:nvSpPr>
        <p:spPr>
          <a:xfrm>
            <a:off x="208736" y="6889484"/>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Descente en rappel de l’aqueduc et nuit des étoiles</a:t>
            </a:r>
          </a:p>
        </p:txBody>
      </p:sp>
      <p:pic>
        <p:nvPicPr>
          <p:cNvPr id="8" name="Image 7" descr="Une image contenant extérieur, ciel, pierre&#10;&#10;Description générée automatiquement">
            <a:extLst>
              <a:ext uri="{FF2B5EF4-FFF2-40B4-BE49-F238E27FC236}">
                <a16:creationId xmlns:a16="http://schemas.microsoft.com/office/drawing/2014/main" id="{ACD566F3-F428-444E-AF2C-1086D20A66EB}"/>
              </a:ext>
            </a:extLst>
          </p:cNvPr>
          <p:cNvPicPr>
            <a:picLocks noChangeAspect="1"/>
          </p:cNvPicPr>
          <p:nvPr/>
        </p:nvPicPr>
        <p:blipFill rotWithShape="1">
          <a:blip r:embed="rId5">
            <a:extLst>
              <a:ext uri="{28A0092B-C50C-407E-A947-70E740481C1C}">
                <a14:useLocalDpi xmlns:a14="http://schemas.microsoft.com/office/drawing/2010/main" val="0"/>
              </a:ext>
            </a:extLst>
          </a:blip>
          <a:srcRect l="28704"/>
          <a:stretch/>
        </p:blipFill>
        <p:spPr>
          <a:xfrm>
            <a:off x="4702615" y="7278649"/>
            <a:ext cx="1675044" cy="1762059"/>
          </a:xfrm>
          <a:prstGeom prst="rect">
            <a:avLst/>
          </a:prstGeom>
        </p:spPr>
      </p:pic>
      <p:sp>
        <p:nvSpPr>
          <p:cNvPr id="354" name="Freeform 17">
            <a:extLst>
              <a:ext uri="{FF2B5EF4-FFF2-40B4-BE49-F238E27FC236}">
                <a16:creationId xmlns:a16="http://schemas.microsoft.com/office/drawing/2014/main" id="{B5797AAB-83D1-49ED-8FD5-91FADFC83570}"/>
              </a:ext>
            </a:extLst>
          </p:cNvPr>
          <p:cNvSpPr>
            <a:spLocks noChangeAspect="1" noEditPoints="1"/>
          </p:cNvSpPr>
          <p:nvPr/>
        </p:nvSpPr>
        <p:spPr bwMode="auto">
          <a:xfrm>
            <a:off x="124459" y="26887"/>
            <a:ext cx="278135" cy="341453"/>
          </a:xfrm>
          <a:custGeom>
            <a:avLst/>
            <a:gdLst/>
            <a:ahLst/>
            <a:cxnLst>
              <a:cxn ang="0">
                <a:pos x="1" y="132"/>
              </a:cxn>
              <a:cxn ang="0">
                <a:pos x="7" y="95"/>
              </a:cxn>
              <a:cxn ang="0">
                <a:pos x="33" y="76"/>
              </a:cxn>
              <a:cxn ang="0">
                <a:pos x="37" y="76"/>
              </a:cxn>
              <a:cxn ang="0">
                <a:pos x="65" y="81"/>
              </a:cxn>
              <a:cxn ang="0">
                <a:pos x="63" y="86"/>
              </a:cxn>
              <a:cxn ang="0">
                <a:pos x="55" y="132"/>
              </a:cxn>
              <a:cxn ang="0">
                <a:pos x="55" y="183"/>
              </a:cxn>
              <a:cxn ang="0">
                <a:pos x="79" y="202"/>
              </a:cxn>
              <a:cxn ang="0">
                <a:pos x="80" y="278"/>
              </a:cxn>
              <a:cxn ang="0">
                <a:pos x="55" y="275"/>
              </a:cxn>
              <a:cxn ang="0">
                <a:pos x="23" y="266"/>
              </a:cxn>
              <a:cxn ang="0">
                <a:pos x="22" y="182"/>
              </a:cxn>
              <a:cxn ang="0">
                <a:pos x="1" y="177"/>
              </a:cxn>
              <a:cxn ang="0">
                <a:pos x="1" y="132"/>
              </a:cxn>
              <a:cxn ang="0">
                <a:pos x="79" y="39"/>
              </a:cxn>
              <a:cxn ang="0">
                <a:pos x="55" y="16"/>
              </a:cxn>
              <a:cxn ang="0">
                <a:pos x="30" y="39"/>
              </a:cxn>
              <a:cxn ang="0">
                <a:pos x="79" y="39"/>
              </a:cxn>
              <a:cxn ang="0">
                <a:pos x="185" y="81"/>
              </a:cxn>
              <a:cxn ang="0">
                <a:pos x="214" y="76"/>
              </a:cxn>
              <a:cxn ang="0">
                <a:pos x="218" y="76"/>
              </a:cxn>
              <a:cxn ang="0">
                <a:pos x="244" y="95"/>
              </a:cxn>
              <a:cxn ang="0">
                <a:pos x="250" y="132"/>
              </a:cxn>
              <a:cxn ang="0">
                <a:pos x="250" y="177"/>
              </a:cxn>
              <a:cxn ang="0">
                <a:pos x="229" y="182"/>
              </a:cxn>
              <a:cxn ang="0">
                <a:pos x="227" y="266"/>
              </a:cxn>
              <a:cxn ang="0">
                <a:pos x="196" y="275"/>
              </a:cxn>
              <a:cxn ang="0">
                <a:pos x="170" y="278"/>
              </a:cxn>
              <a:cxn ang="0">
                <a:pos x="172" y="202"/>
              </a:cxn>
              <a:cxn ang="0">
                <a:pos x="196" y="183"/>
              </a:cxn>
              <a:cxn ang="0">
                <a:pos x="196" y="132"/>
              </a:cxn>
              <a:cxn ang="0">
                <a:pos x="188" y="86"/>
              </a:cxn>
              <a:cxn ang="0">
                <a:pos x="185" y="81"/>
              </a:cxn>
              <a:cxn ang="0">
                <a:pos x="220" y="39"/>
              </a:cxn>
              <a:cxn ang="0">
                <a:pos x="196" y="16"/>
              </a:cxn>
              <a:cxn ang="0">
                <a:pos x="172" y="39"/>
              </a:cxn>
              <a:cxn ang="0">
                <a:pos x="220" y="39"/>
              </a:cxn>
              <a:cxn ang="0">
                <a:pos x="64" y="132"/>
              </a:cxn>
              <a:cxn ang="0">
                <a:pos x="71" y="90"/>
              </a:cxn>
              <a:cxn ang="0">
                <a:pos x="100" y="69"/>
              </a:cxn>
              <a:cxn ang="0">
                <a:pos x="105" y="69"/>
              </a:cxn>
              <a:cxn ang="0">
                <a:pos x="146" y="69"/>
              </a:cxn>
              <a:cxn ang="0">
                <a:pos x="150" y="69"/>
              </a:cxn>
              <a:cxn ang="0">
                <a:pos x="180" y="90"/>
              </a:cxn>
              <a:cxn ang="0">
                <a:pos x="187" y="132"/>
              </a:cxn>
              <a:cxn ang="0">
                <a:pos x="187" y="183"/>
              </a:cxn>
              <a:cxn ang="0">
                <a:pos x="163" y="189"/>
              </a:cxn>
              <a:cxn ang="0">
                <a:pos x="161" y="285"/>
              </a:cxn>
              <a:cxn ang="0">
                <a:pos x="125" y="295"/>
              </a:cxn>
              <a:cxn ang="0">
                <a:pos x="89" y="285"/>
              </a:cxn>
              <a:cxn ang="0">
                <a:pos x="88" y="189"/>
              </a:cxn>
              <a:cxn ang="0">
                <a:pos x="64" y="183"/>
              </a:cxn>
              <a:cxn ang="0">
                <a:pos x="64" y="132"/>
              </a:cxn>
              <a:cxn ang="0">
                <a:pos x="153" y="27"/>
              </a:cxn>
              <a:cxn ang="0">
                <a:pos x="125" y="0"/>
              </a:cxn>
              <a:cxn ang="0">
                <a:pos x="98" y="27"/>
              </a:cxn>
              <a:cxn ang="0">
                <a:pos x="153" y="27"/>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355" name="Group 652">
            <a:extLst>
              <a:ext uri="{FF2B5EF4-FFF2-40B4-BE49-F238E27FC236}">
                <a16:creationId xmlns:a16="http://schemas.microsoft.com/office/drawing/2014/main" id="{37C8976F-132D-4D9E-9B3A-111E77E01241}"/>
              </a:ext>
            </a:extLst>
          </p:cNvPr>
          <p:cNvGrpSpPr>
            <a:grpSpLocks noChangeAspect="1"/>
          </p:cNvGrpSpPr>
          <p:nvPr/>
        </p:nvGrpSpPr>
        <p:grpSpPr>
          <a:xfrm>
            <a:off x="159416" y="2958383"/>
            <a:ext cx="168162" cy="339733"/>
            <a:chOff x="4067176" y="3789364"/>
            <a:chExt cx="234950" cy="474663"/>
          </a:xfrm>
          <a:solidFill>
            <a:srgbClr val="4C4A91"/>
          </a:solidFill>
        </p:grpSpPr>
        <p:sp>
          <p:nvSpPr>
            <p:cNvPr id="356" name="Freeform 163">
              <a:extLst>
                <a:ext uri="{FF2B5EF4-FFF2-40B4-BE49-F238E27FC236}">
                  <a16:creationId xmlns:a16="http://schemas.microsoft.com/office/drawing/2014/main" id="{E0D4B6C2-656B-4666-911B-BF53FF443D8A}"/>
                </a:ext>
              </a:extLst>
            </p:cNvPr>
            <p:cNvSpPr>
              <a:spLocks/>
            </p:cNvSpPr>
            <p:nvPr/>
          </p:nvSpPr>
          <p:spPr bwMode="auto">
            <a:xfrm>
              <a:off x="4067176" y="3887789"/>
              <a:ext cx="168275" cy="376238"/>
            </a:xfrm>
            <a:custGeom>
              <a:avLst/>
              <a:gdLst/>
              <a:ahLst/>
              <a:cxnLst>
                <a:cxn ang="0">
                  <a:pos x="0" y="227"/>
                </a:cxn>
                <a:cxn ang="0">
                  <a:pos x="76" y="338"/>
                </a:cxn>
                <a:cxn ang="0">
                  <a:pos x="152" y="227"/>
                </a:cxn>
                <a:cxn ang="0">
                  <a:pos x="94" y="61"/>
                </a:cxn>
                <a:cxn ang="0">
                  <a:pos x="0" y="227"/>
                </a:cxn>
              </a:cxnLst>
              <a:rect l="0" t="0" r="r" b="b"/>
              <a:pathLst>
                <a:path w="152" h="339">
                  <a:moveTo>
                    <a:pt x="0" y="227"/>
                  </a:moveTo>
                  <a:cubicBezTo>
                    <a:pt x="0" y="288"/>
                    <a:pt x="34" y="338"/>
                    <a:pt x="76" y="338"/>
                  </a:cubicBezTo>
                  <a:cubicBezTo>
                    <a:pt x="118" y="339"/>
                    <a:pt x="152" y="289"/>
                    <a:pt x="152" y="227"/>
                  </a:cubicBezTo>
                  <a:cubicBezTo>
                    <a:pt x="152" y="166"/>
                    <a:pt x="103" y="117"/>
                    <a:pt x="94" y="61"/>
                  </a:cubicBezTo>
                  <a:cubicBezTo>
                    <a:pt x="85" y="0"/>
                    <a:pt x="0" y="164"/>
                    <a:pt x="0" y="2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164">
              <a:extLst>
                <a:ext uri="{FF2B5EF4-FFF2-40B4-BE49-F238E27FC236}">
                  <a16:creationId xmlns:a16="http://schemas.microsoft.com/office/drawing/2014/main" id="{8FF93C06-6170-4B54-9D6E-58C714093804}"/>
                </a:ext>
              </a:extLst>
            </p:cNvPr>
            <p:cNvSpPr>
              <a:spLocks/>
            </p:cNvSpPr>
            <p:nvPr/>
          </p:nvSpPr>
          <p:spPr bwMode="auto">
            <a:xfrm>
              <a:off x="4075113" y="4113214"/>
              <a:ext cx="120650" cy="149225"/>
            </a:xfrm>
            <a:custGeom>
              <a:avLst/>
              <a:gdLst/>
              <a:ahLst/>
              <a:cxnLst>
                <a:cxn ang="0">
                  <a:pos x="1" y="26"/>
                </a:cxn>
                <a:cxn ang="0">
                  <a:pos x="75" y="128"/>
                </a:cxn>
                <a:cxn ang="0">
                  <a:pos x="46" y="87"/>
                </a:cxn>
                <a:cxn ang="0">
                  <a:pos x="1" y="26"/>
                </a:cxn>
              </a:cxnLst>
              <a:rect l="0" t="0" r="r" b="b"/>
              <a:pathLst>
                <a:path w="108" h="134">
                  <a:moveTo>
                    <a:pt x="1" y="26"/>
                  </a:moveTo>
                  <a:cubicBezTo>
                    <a:pt x="0" y="85"/>
                    <a:pt x="39" y="134"/>
                    <a:pt x="75" y="128"/>
                  </a:cubicBezTo>
                  <a:cubicBezTo>
                    <a:pt x="81" y="127"/>
                    <a:pt x="108" y="126"/>
                    <a:pt x="46" y="87"/>
                  </a:cubicBezTo>
                  <a:cubicBezTo>
                    <a:pt x="0" y="58"/>
                    <a:pt x="1" y="0"/>
                    <a:pt x="1"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165">
              <a:extLst>
                <a:ext uri="{FF2B5EF4-FFF2-40B4-BE49-F238E27FC236}">
                  <a16:creationId xmlns:a16="http://schemas.microsoft.com/office/drawing/2014/main" id="{F65E9686-BC19-4158-B16D-17B1D767ECF0}"/>
                </a:ext>
              </a:extLst>
            </p:cNvPr>
            <p:cNvSpPr>
              <a:spLocks/>
            </p:cNvSpPr>
            <p:nvPr/>
          </p:nvSpPr>
          <p:spPr bwMode="auto">
            <a:xfrm>
              <a:off x="4203701" y="3789364"/>
              <a:ext cx="98425" cy="219075"/>
            </a:xfrm>
            <a:custGeom>
              <a:avLst/>
              <a:gdLst/>
              <a:ahLst/>
              <a:cxnLst>
                <a:cxn ang="0">
                  <a:pos x="88" y="132"/>
                </a:cxn>
                <a:cxn ang="0">
                  <a:pos x="44" y="197"/>
                </a:cxn>
                <a:cxn ang="0">
                  <a:pos x="0" y="132"/>
                </a:cxn>
                <a:cxn ang="0">
                  <a:pos x="34" y="35"/>
                </a:cxn>
                <a:cxn ang="0">
                  <a:pos x="88" y="132"/>
                </a:cxn>
              </a:cxnLst>
              <a:rect l="0" t="0" r="r" b="b"/>
              <a:pathLst>
                <a:path w="88" h="197">
                  <a:moveTo>
                    <a:pt x="88" y="132"/>
                  </a:moveTo>
                  <a:cubicBezTo>
                    <a:pt x="88" y="168"/>
                    <a:pt x="69" y="197"/>
                    <a:pt x="44" y="197"/>
                  </a:cubicBezTo>
                  <a:cubicBezTo>
                    <a:pt x="20" y="197"/>
                    <a:pt x="0" y="168"/>
                    <a:pt x="0" y="132"/>
                  </a:cubicBezTo>
                  <a:cubicBezTo>
                    <a:pt x="0" y="96"/>
                    <a:pt x="28" y="68"/>
                    <a:pt x="34" y="35"/>
                  </a:cubicBezTo>
                  <a:cubicBezTo>
                    <a:pt x="39" y="0"/>
                    <a:pt x="88" y="95"/>
                    <a:pt x="88" y="1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9" name="Freeform 166">
              <a:extLst>
                <a:ext uri="{FF2B5EF4-FFF2-40B4-BE49-F238E27FC236}">
                  <a16:creationId xmlns:a16="http://schemas.microsoft.com/office/drawing/2014/main" id="{47333AA0-CB3E-430C-89CC-E94D7F6D17DD}"/>
                </a:ext>
              </a:extLst>
            </p:cNvPr>
            <p:cNvSpPr>
              <a:spLocks/>
            </p:cNvSpPr>
            <p:nvPr/>
          </p:nvSpPr>
          <p:spPr bwMode="auto">
            <a:xfrm>
              <a:off x="4227513" y="3919539"/>
              <a:ext cx="69850" cy="88900"/>
            </a:xfrm>
            <a:custGeom>
              <a:avLst/>
              <a:gdLst/>
              <a:ahLst/>
              <a:cxnLst>
                <a:cxn ang="0">
                  <a:pos x="63" y="15"/>
                </a:cxn>
                <a:cxn ang="0">
                  <a:pos x="19" y="75"/>
                </a:cxn>
                <a:cxn ang="0">
                  <a:pos x="36" y="51"/>
                </a:cxn>
                <a:cxn ang="0">
                  <a:pos x="63" y="15"/>
                </a:cxn>
              </a:cxnLst>
              <a:rect l="0" t="0" r="r" b="b"/>
              <a:pathLst>
                <a:path w="63" h="79">
                  <a:moveTo>
                    <a:pt x="63" y="15"/>
                  </a:moveTo>
                  <a:cubicBezTo>
                    <a:pt x="63" y="50"/>
                    <a:pt x="40" y="79"/>
                    <a:pt x="19" y="75"/>
                  </a:cubicBezTo>
                  <a:cubicBezTo>
                    <a:pt x="16" y="74"/>
                    <a:pt x="0" y="74"/>
                    <a:pt x="36" y="51"/>
                  </a:cubicBezTo>
                  <a:cubicBezTo>
                    <a:pt x="63" y="34"/>
                    <a:pt x="63" y="0"/>
                    <a:pt x="6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60" name="Freeform 9">
            <a:extLst>
              <a:ext uri="{FF2B5EF4-FFF2-40B4-BE49-F238E27FC236}">
                <a16:creationId xmlns:a16="http://schemas.microsoft.com/office/drawing/2014/main" id="{A42B90E5-6265-4020-886A-0F7F5C283836}"/>
              </a:ext>
            </a:extLst>
          </p:cNvPr>
          <p:cNvSpPr>
            <a:spLocks noChangeAspect="1" noEditPoints="1"/>
          </p:cNvSpPr>
          <p:nvPr/>
        </p:nvSpPr>
        <p:spPr bwMode="auto">
          <a:xfrm>
            <a:off x="179736" y="6489069"/>
            <a:ext cx="229570" cy="252265"/>
          </a:xfrm>
          <a:custGeom>
            <a:avLst/>
            <a:gdLst/>
            <a:ahLst/>
            <a:cxnLst>
              <a:cxn ang="0">
                <a:pos x="279" y="122"/>
              </a:cxn>
              <a:cxn ang="0">
                <a:pos x="223" y="183"/>
              </a:cxn>
              <a:cxn ang="0">
                <a:pos x="279" y="245"/>
              </a:cxn>
              <a:cxn ang="0">
                <a:pos x="334" y="183"/>
              </a:cxn>
              <a:cxn ang="0">
                <a:pos x="279" y="122"/>
              </a:cxn>
              <a:cxn ang="0">
                <a:pos x="263" y="295"/>
              </a:cxn>
              <a:cxn ang="0">
                <a:pos x="156" y="183"/>
              </a:cxn>
              <a:cxn ang="0">
                <a:pos x="262" y="74"/>
              </a:cxn>
              <a:cxn ang="0">
                <a:pos x="329" y="72"/>
              </a:cxn>
              <a:cxn ang="0">
                <a:pos x="183" y="0"/>
              </a:cxn>
              <a:cxn ang="0">
                <a:pos x="0" y="183"/>
              </a:cxn>
              <a:cxn ang="0">
                <a:pos x="183" y="367"/>
              </a:cxn>
              <a:cxn ang="0">
                <a:pos x="329" y="295"/>
              </a:cxn>
              <a:cxn ang="0">
                <a:pos x="263" y="295"/>
              </a:cxn>
              <a:cxn ang="0">
                <a:pos x="183" y="342"/>
              </a:cxn>
              <a:cxn ang="0">
                <a:pos x="24" y="183"/>
              </a:cxn>
              <a:cxn ang="0">
                <a:pos x="183" y="25"/>
              </a:cxn>
              <a:cxn ang="0">
                <a:pos x="275" y="53"/>
              </a:cxn>
              <a:cxn ang="0">
                <a:pos x="262" y="53"/>
              </a:cxn>
              <a:cxn ang="0">
                <a:pos x="132" y="183"/>
              </a:cxn>
              <a:cxn ang="0">
                <a:pos x="262" y="314"/>
              </a:cxn>
              <a:cxn ang="0">
                <a:pos x="275" y="313"/>
              </a:cxn>
              <a:cxn ang="0">
                <a:pos x="183" y="342"/>
              </a:cxn>
            </a:cxnLst>
            <a:rect l="0" t="0" r="r" b="b"/>
            <a:pathLst>
              <a:path w="334" h="367">
                <a:moveTo>
                  <a:pt x="279" y="122"/>
                </a:moveTo>
                <a:cubicBezTo>
                  <a:pt x="279" y="122"/>
                  <a:pt x="278" y="177"/>
                  <a:pt x="223" y="183"/>
                </a:cubicBezTo>
                <a:cubicBezTo>
                  <a:pt x="278" y="190"/>
                  <a:pt x="279" y="245"/>
                  <a:pt x="279" y="245"/>
                </a:cubicBezTo>
                <a:cubicBezTo>
                  <a:pt x="279" y="245"/>
                  <a:pt x="280" y="190"/>
                  <a:pt x="334" y="183"/>
                </a:cubicBezTo>
                <a:cubicBezTo>
                  <a:pt x="280" y="177"/>
                  <a:pt x="279" y="122"/>
                  <a:pt x="279" y="122"/>
                </a:cubicBezTo>
                <a:close/>
                <a:moveTo>
                  <a:pt x="263" y="295"/>
                </a:moveTo>
                <a:cubicBezTo>
                  <a:pt x="205" y="291"/>
                  <a:pt x="156" y="242"/>
                  <a:pt x="156" y="183"/>
                </a:cubicBezTo>
                <a:cubicBezTo>
                  <a:pt x="156" y="125"/>
                  <a:pt x="204" y="79"/>
                  <a:pt x="262" y="74"/>
                </a:cubicBezTo>
                <a:cubicBezTo>
                  <a:pt x="296" y="72"/>
                  <a:pt x="329" y="72"/>
                  <a:pt x="329" y="72"/>
                </a:cubicBezTo>
                <a:cubicBezTo>
                  <a:pt x="294" y="26"/>
                  <a:pt x="241" y="0"/>
                  <a:pt x="183" y="0"/>
                </a:cubicBezTo>
                <a:cubicBezTo>
                  <a:pt x="82" y="0"/>
                  <a:pt x="0" y="82"/>
                  <a:pt x="0" y="183"/>
                </a:cubicBezTo>
                <a:cubicBezTo>
                  <a:pt x="0" y="284"/>
                  <a:pt x="82" y="367"/>
                  <a:pt x="183" y="367"/>
                </a:cubicBezTo>
                <a:cubicBezTo>
                  <a:pt x="241" y="367"/>
                  <a:pt x="294" y="340"/>
                  <a:pt x="329" y="295"/>
                </a:cubicBezTo>
                <a:cubicBezTo>
                  <a:pt x="329" y="295"/>
                  <a:pt x="304" y="297"/>
                  <a:pt x="263" y="295"/>
                </a:cubicBezTo>
                <a:close/>
                <a:moveTo>
                  <a:pt x="183" y="342"/>
                </a:moveTo>
                <a:cubicBezTo>
                  <a:pt x="96" y="342"/>
                  <a:pt x="24" y="271"/>
                  <a:pt x="24" y="183"/>
                </a:cubicBezTo>
                <a:cubicBezTo>
                  <a:pt x="24" y="96"/>
                  <a:pt x="96" y="25"/>
                  <a:pt x="183" y="25"/>
                </a:cubicBezTo>
                <a:cubicBezTo>
                  <a:pt x="216" y="25"/>
                  <a:pt x="248" y="35"/>
                  <a:pt x="275" y="53"/>
                </a:cubicBezTo>
                <a:cubicBezTo>
                  <a:pt x="270" y="53"/>
                  <a:pt x="266" y="53"/>
                  <a:pt x="262" y="53"/>
                </a:cubicBezTo>
                <a:cubicBezTo>
                  <a:pt x="190" y="53"/>
                  <a:pt x="132" y="111"/>
                  <a:pt x="132" y="183"/>
                </a:cubicBezTo>
                <a:cubicBezTo>
                  <a:pt x="132" y="255"/>
                  <a:pt x="190" y="314"/>
                  <a:pt x="262" y="314"/>
                </a:cubicBezTo>
                <a:cubicBezTo>
                  <a:pt x="266" y="314"/>
                  <a:pt x="270" y="314"/>
                  <a:pt x="275" y="313"/>
                </a:cubicBezTo>
                <a:cubicBezTo>
                  <a:pt x="248" y="332"/>
                  <a:pt x="216" y="342"/>
                  <a:pt x="183" y="342"/>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99506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2355662" y="834324"/>
            <a:ext cx="9332471" cy="9230410"/>
            <a:chOff x="-2355662" y="834324"/>
            <a:chExt cx="9332471" cy="9230410"/>
          </a:xfrm>
        </p:grpSpPr>
        <p:pic>
          <p:nvPicPr>
            <p:cNvPr id="51" name="Picture 17">
              <a:extLst>
                <a:ext uri="{FF2B5EF4-FFF2-40B4-BE49-F238E27FC236}">
                  <a16:creationId xmlns:a16="http://schemas.microsoft.com/office/drawing/2014/main" id="{49687ACC-F18D-40CC-A7EF-3134AE76D69E}"/>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pic>
          <p:nvPicPr>
            <p:cNvPr id="53" name="Picture 17">
              <a:extLst>
                <a:ext uri="{FF2B5EF4-FFF2-40B4-BE49-F238E27FC236}">
                  <a16:creationId xmlns:a16="http://schemas.microsoft.com/office/drawing/2014/main" id="{4276774D-E080-415B-9D28-2DAA72174D07}"/>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-6-</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33" name="Rectangle 32">
            <a:extLst>
              <a:ext uri="{FF2B5EF4-FFF2-40B4-BE49-F238E27FC236}">
                <a16:creationId xmlns:a16="http://schemas.microsoft.com/office/drawing/2014/main" id="{EE17F871-7636-42A2-98F3-DAF36760F0D7}"/>
              </a:ext>
            </a:extLst>
          </p:cNvPr>
          <p:cNvSpPr/>
          <p:nvPr/>
        </p:nvSpPr>
        <p:spPr>
          <a:xfrm>
            <a:off x="921" y="11"/>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Organigramme : Entrée manuelle 42">
            <a:extLst>
              <a:ext uri="{FF2B5EF4-FFF2-40B4-BE49-F238E27FC236}">
                <a16:creationId xmlns:a16="http://schemas.microsoft.com/office/drawing/2014/main" id="{A05880EE-40E6-451A-95AA-C1EB1BDB85FA}"/>
              </a:ext>
            </a:extLst>
          </p:cNvPr>
          <p:cNvSpPr/>
          <p:nvPr/>
        </p:nvSpPr>
        <p:spPr>
          <a:xfrm rot="10800000">
            <a:off x="545090" y="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E1193CC-2954-404A-B3E4-0F060B8A3397}"/>
              </a:ext>
            </a:extLst>
          </p:cNvPr>
          <p:cNvSpPr txBox="1"/>
          <p:nvPr/>
        </p:nvSpPr>
        <p:spPr>
          <a:xfrm>
            <a:off x="545089" y="-7201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Factures d’eau</a:t>
            </a:r>
          </a:p>
        </p:txBody>
      </p:sp>
      <p:sp>
        <p:nvSpPr>
          <p:cNvPr id="22" name="Rectangle 20">
            <a:extLst>
              <a:ext uri="{FF2B5EF4-FFF2-40B4-BE49-F238E27FC236}">
                <a16:creationId xmlns:a16="http://schemas.microsoft.com/office/drawing/2014/main" id="{EDEF35B3-EC17-43D1-B5DD-5CAB37BAFC91}"/>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4" name="ZoneTexte 53">
            <a:extLst>
              <a:ext uri="{FF2B5EF4-FFF2-40B4-BE49-F238E27FC236}">
                <a16:creationId xmlns:a16="http://schemas.microsoft.com/office/drawing/2014/main" id="{C1761E0B-D26D-4B18-B6DD-C93E2440C63F}"/>
              </a:ext>
            </a:extLst>
          </p:cNvPr>
          <p:cNvSpPr txBox="1"/>
          <p:nvPr/>
        </p:nvSpPr>
        <p:spPr>
          <a:xfrm>
            <a:off x="208736" y="585578"/>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Paiement des factures d’eau et d’assainissement</a:t>
            </a:r>
          </a:p>
        </p:txBody>
      </p:sp>
      <p:sp>
        <p:nvSpPr>
          <p:cNvPr id="55" name="ZoneTexte 54">
            <a:extLst>
              <a:ext uri="{FF2B5EF4-FFF2-40B4-BE49-F238E27FC236}">
                <a16:creationId xmlns:a16="http://schemas.microsoft.com/office/drawing/2014/main" id="{2E2289D1-6151-4F40-AD9E-20A4690AEA42}"/>
              </a:ext>
            </a:extLst>
          </p:cNvPr>
          <p:cNvSpPr txBox="1"/>
          <p:nvPr/>
        </p:nvSpPr>
        <p:spPr>
          <a:xfrm>
            <a:off x="2259009" y="820415"/>
            <a:ext cx="4390243" cy="1446550"/>
          </a:xfrm>
          <a:prstGeom prst="rect">
            <a:avLst/>
          </a:prstGeom>
          <a:noFill/>
        </p:spPr>
        <p:txBody>
          <a:bodyPr wrap="square" rtlCol="0" anchor="ctr">
            <a:spAutoFit/>
          </a:bodyPr>
          <a:lstStyle/>
          <a:p>
            <a:pPr defTabSz="914400" eaLnBrk="0" fontAlgn="base" hangingPunct="0">
              <a:spcBef>
                <a:spcPct val="0"/>
              </a:spcBef>
              <a:spcAft>
                <a:spcPct val="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Comme évoqué dans le dernier bulletin municipal, pour les prochaines factures d’eau et d’assainissement en 2023, il sera possible d’effectuer un règlement trimestriel (paiement en 4 fois), pour la période de consommation du 1</a:t>
            </a:r>
            <a:r>
              <a:rPr lang="fr-FR" sz="1100" baseline="30000" dirty="0">
                <a:effectLst/>
                <a:latin typeface="Calibri" panose="020F0502020204030204" pitchFamily="34" charset="0"/>
                <a:ea typeface="Calibri" panose="020F0502020204030204" pitchFamily="34" charset="0"/>
                <a:cs typeface="Times New Roman" panose="02020603050405020304" pitchFamily="18" charset="0"/>
              </a:rPr>
              <a:t>er</a:t>
            </a:r>
            <a:r>
              <a:rPr lang="fr-FR" sz="1100" dirty="0">
                <a:effectLst/>
                <a:latin typeface="Calibri" panose="020F0502020204030204" pitchFamily="34" charset="0"/>
                <a:ea typeface="Calibri" panose="020F0502020204030204" pitchFamily="34" charset="0"/>
                <a:cs typeface="Times New Roman" panose="02020603050405020304" pitchFamily="18" charset="0"/>
              </a:rPr>
              <a:t> juin 2022 au 31 mai 2023. C’est la solution technique qui risque d’être le plus simple à mettre en place avec la Trésorerie de Romans Valence. La municipalité œuvre pour vous simplifier les modalités de paiement.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8" name="Group 652">
            <a:extLst>
              <a:ext uri="{FF2B5EF4-FFF2-40B4-BE49-F238E27FC236}">
                <a16:creationId xmlns:a16="http://schemas.microsoft.com/office/drawing/2014/main" id="{DCA9FC7F-CB3E-4B53-B563-C5F57A984D54}"/>
              </a:ext>
            </a:extLst>
          </p:cNvPr>
          <p:cNvGrpSpPr>
            <a:grpSpLocks noChangeAspect="1"/>
          </p:cNvGrpSpPr>
          <p:nvPr/>
        </p:nvGrpSpPr>
        <p:grpSpPr>
          <a:xfrm>
            <a:off x="203369" y="53091"/>
            <a:ext cx="164753" cy="269287"/>
            <a:chOff x="4067176" y="3887789"/>
            <a:chExt cx="230187" cy="376238"/>
          </a:xfrm>
          <a:solidFill>
            <a:srgbClr val="4C4A91"/>
          </a:solidFill>
        </p:grpSpPr>
        <p:sp>
          <p:nvSpPr>
            <p:cNvPr id="29" name="Freeform 163">
              <a:extLst>
                <a:ext uri="{FF2B5EF4-FFF2-40B4-BE49-F238E27FC236}">
                  <a16:creationId xmlns:a16="http://schemas.microsoft.com/office/drawing/2014/main" id="{99E86AAF-70C7-466D-BC92-FF50A4923778}"/>
                </a:ext>
              </a:extLst>
            </p:cNvPr>
            <p:cNvSpPr>
              <a:spLocks/>
            </p:cNvSpPr>
            <p:nvPr/>
          </p:nvSpPr>
          <p:spPr bwMode="auto">
            <a:xfrm>
              <a:off x="4067176" y="3887789"/>
              <a:ext cx="168275" cy="376238"/>
            </a:xfrm>
            <a:custGeom>
              <a:avLst/>
              <a:gdLst/>
              <a:ahLst/>
              <a:cxnLst>
                <a:cxn ang="0">
                  <a:pos x="0" y="227"/>
                </a:cxn>
                <a:cxn ang="0">
                  <a:pos x="76" y="338"/>
                </a:cxn>
                <a:cxn ang="0">
                  <a:pos x="152" y="227"/>
                </a:cxn>
                <a:cxn ang="0">
                  <a:pos x="94" y="61"/>
                </a:cxn>
                <a:cxn ang="0">
                  <a:pos x="0" y="227"/>
                </a:cxn>
              </a:cxnLst>
              <a:rect l="0" t="0" r="r" b="b"/>
              <a:pathLst>
                <a:path w="152" h="339">
                  <a:moveTo>
                    <a:pt x="0" y="227"/>
                  </a:moveTo>
                  <a:cubicBezTo>
                    <a:pt x="0" y="288"/>
                    <a:pt x="34" y="338"/>
                    <a:pt x="76" y="338"/>
                  </a:cubicBezTo>
                  <a:cubicBezTo>
                    <a:pt x="118" y="339"/>
                    <a:pt x="152" y="289"/>
                    <a:pt x="152" y="227"/>
                  </a:cubicBezTo>
                  <a:cubicBezTo>
                    <a:pt x="152" y="166"/>
                    <a:pt x="103" y="117"/>
                    <a:pt x="94" y="61"/>
                  </a:cubicBezTo>
                  <a:cubicBezTo>
                    <a:pt x="85" y="0"/>
                    <a:pt x="0" y="164"/>
                    <a:pt x="0" y="2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64">
              <a:extLst>
                <a:ext uri="{FF2B5EF4-FFF2-40B4-BE49-F238E27FC236}">
                  <a16:creationId xmlns:a16="http://schemas.microsoft.com/office/drawing/2014/main" id="{BF689A68-CC34-46C3-9DA5-D9B02D6B17E3}"/>
                </a:ext>
              </a:extLst>
            </p:cNvPr>
            <p:cNvSpPr>
              <a:spLocks/>
            </p:cNvSpPr>
            <p:nvPr/>
          </p:nvSpPr>
          <p:spPr bwMode="auto">
            <a:xfrm>
              <a:off x="4075113" y="4113214"/>
              <a:ext cx="120650" cy="149225"/>
            </a:xfrm>
            <a:custGeom>
              <a:avLst/>
              <a:gdLst/>
              <a:ahLst/>
              <a:cxnLst>
                <a:cxn ang="0">
                  <a:pos x="1" y="26"/>
                </a:cxn>
                <a:cxn ang="0">
                  <a:pos x="75" y="128"/>
                </a:cxn>
                <a:cxn ang="0">
                  <a:pos x="46" y="87"/>
                </a:cxn>
                <a:cxn ang="0">
                  <a:pos x="1" y="26"/>
                </a:cxn>
              </a:cxnLst>
              <a:rect l="0" t="0" r="r" b="b"/>
              <a:pathLst>
                <a:path w="108" h="134">
                  <a:moveTo>
                    <a:pt x="1" y="26"/>
                  </a:moveTo>
                  <a:cubicBezTo>
                    <a:pt x="0" y="85"/>
                    <a:pt x="39" y="134"/>
                    <a:pt x="75" y="128"/>
                  </a:cubicBezTo>
                  <a:cubicBezTo>
                    <a:pt x="81" y="127"/>
                    <a:pt x="108" y="126"/>
                    <a:pt x="46" y="87"/>
                  </a:cubicBezTo>
                  <a:cubicBezTo>
                    <a:pt x="0" y="58"/>
                    <a:pt x="1" y="0"/>
                    <a:pt x="1"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166">
              <a:extLst>
                <a:ext uri="{FF2B5EF4-FFF2-40B4-BE49-F238E27FC236}">
                  <a16:creationId xmlns:a16="http://schemas.microsoft.com/office/drawing/2014/main" id="{B884D805-85EC-4DF9-8112-FE2D9D4DB86E}"/>
                </a:ext>
              </a:extLst>
            </p:cNvPr>
            <p:cNvSpPr>
              <a:spLocks/>
            </p:cNvSpPr>
            <p:nvPr/>
          </p:nvSpPr>
          <p:spPr bwMode="auto">
            <a:xfrm>
              <a:off x="4227513" y="3919539"/>
              <a:ext cx="69850" cy="88900"/>
            </a:xfrm>
            <a:custGeom>
              <a:avLst/>
              <a:gdLst/>
              <a:ahLst/>
              <a:cxnLst>
                <a:cxn ang="0">
                  <a:pos x="63" y="15"/>
                </a:cxn>
                <a:cxn ang="0">
                  <a:pos x="19" y="75"/>
                </a:cxn>
                <a:cxn ang="0">
                  <a:pos x="36" y="51"/>
                </a:cxn>
                <a:cxn ang="0">
                  <a:pos x="63" y="15"/>
                </a:cxn>
              </a:cxnLst>
              <a:rect l="0" t="0" r="r" b="b"/>
              <a:pathLst>
                <a:path w="63" h="79">
                  <a:moveTo>
                    <a:pt x="63" y="15"/>
                  </a:moveTo>
                  <a:cubicBezTo>
                    <a:pt x="63" y="50"/>
                    <a:pt x="40" y="79"/>
                    <a:pt x="19" y="75"/>
                  </a:cubicBezTo>
                  <a:cubicBezTo>
                    <a:pt x="16" y="74"/>
                    <a:pt x="0" y="74"/>
                    <a:pt x="36" y="51"/>
                  </a:cubicBezTo>
                  <a:cubicBezTo>
                    <a:pt x="63" y="34"/>
                    <a:pt x="63" y="0"/>
                    <a:pt x="6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2" name="Picture 2" descr="Comment est établie la facture d'eau ?">
            <a:extLst>
              <a:ext uri="{FF2B5EF4-FFF2-40B4-BE49-F238E27FC236}">
                <a16:creationId xmlns:a16="http://schemas.microsoft.com/office/drawing/2014/main" id="{EC4CACC0-B5C9-4C08-A8AD-476C2D24B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25" y="846321"/>
            <a:ext cx="1743264" cy="1307448"/>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C3257154-527C-49BF-8945-8EA749E46257}"/>
              </a:ext>
            </a:extLst>
          </p:cNvPr>
          <p:cNvSpPr txBox="1"/>
          <p:nvPr/>
        </p:nvSpPr>
        <p:spPr>
          <a:xfrm>
            <a:off x="308581" y="2184360"/>
            <a:ext cx="6440517" cy="1376339"/>
          </a:xfrm>
          <a:prstGeom prst="rect">
            <a:avLst/>
          </a:prstGeom>
          <a:noFill/>
        </p:spPr>
        <p:txBody>
          <a:bodyPr wrap="square" rtlCol="0" anchor="ctr">
            <a:spAutoFit/>
          </a:bodyPr>
          <a:lstStyle/>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Pour les personnes qui souhaitent la mise en place de cette modalité de paiement par prélèvement automatique, il est nécessaire de nous transmettre votre RIB, une copie de votre pièce d’identité ainsi que le mandat de prélèvement rempli.  Nous avons besoin des éléments avant le mois de mars 2023.</a:t>
            </a:r>
          </a:p>
          <a:p>
            <a:pPr algn="just">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C’est important que vous fassiez un retour sur cette proposition.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Le paiement en une fois comme actuellement restera toujours possible et les factures resteront basées sur la consommation réelle de l’année écoulée.</a:t>
            </a:r>
          </a:p>
        </p:txBody>
      </p:sp>
      <p:sp>
        <p:nvSpPr>
          <p:cNvPr id="87" name="Rectangle 86">
            <a:extLst>
              <a:ext uri="{FF2B5EF4-FFF2-40B4-BE49-F238E27FC236}">
                <a16:creationId xmlns:a16="http://schemas.microsoft.com/office/drawing/2014/main" id="{57455619-72E1-4510-9118-DA6B4526323A}"/>
              </a:ext>
            </a:extLst>
          </p:cNvPr>
          <p:cNvSpPr/>
          <p:nvPr/>
        </p:nvSpPr>
        <p:spPr>
          <a:xfrm>
            <a:off x="921" y="3553002"/>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8" name="Organigramme : Entrée manuelle 87">
            <a:extLst>
              <a:ext uri="{FF2B5EF4-FFF2-40B4-BE49-F238E27FC236}">
                <a16:creationId xmlns:a16="http://schemas.microsoft.com/office/drawing/2014/main" id="{C0ABFA78-67AE-4E74-8A8C-F99FC0CB29FF}"/>
              </a:ext>
            </a:extLst>
          </p:cNvPr>
          <p:cNvSpPr/>
          <p:nvPr/>
        </p:nvSpPr>
        <p:spPr>
          <a:xfrm rot="10800000">
            <a:off x="545090" y="3552991"/>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a:extLst>
              <a:ext uri="{FF2B5EF4-FFF2-40B4-BE49-F238E27FC236}">
                <a16:creationId xmlns:a16="http://schemas.microsoft.com/office/drawing/2014/main" id="{FA5D2177-7068-46EF-87B2-A5E7BA7FA987}"/>
              </a:ext>
            </a:extLst>
          </p:cNvPr>
          <p:cNvSpPr txBox="1"/>
          <p:nvPr/>
        </p:nvSpPr>
        <p:spPr>
          <a:xfrm>
            <a:off x="545089" y="3480980"/>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Journée de la défense citoyenne (JDC)</a:t>
            </a:r>
          </a:p>
        </p:txBody>
      </p:sp>
      <p:sp>
        <p:nvSpPr>
          <p:cNvPr id="90" name="Rectangle 20">
            <a:extLst>
              <a:ext uri="{FF2B5EF4-FFF2-40B4-BE49-F238E27FC236}">
                <a16:creationId xmlns:a16="http://schemas.microsoft.com/office/drawing/2014/main" id="{7B8CC19E-1C25-41EC-9BC8-366E52701D95}"/>
              </a:ext>
            </a:extLst>
          </p:cNvPr>
          <p:cNvSpPr>
            <a:spLocks noChangeArrowheads="1"/>
          </p:cNvSpPr>
          <p:nvPr/>
        </p:nvSpPr>
        <p:spPr bwMode="auto">
          <a:xfrm>
            <a:off x="0" y="355299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6" name="ZoneTexte 95">
            <a:extLst>
              <a:ext uri="{FF2B5EF4-FFF2-40B4-BE49-F238E27FC236}">
                <a16:creationId xmlns:a16="http://schemas.microsoft.com/office/drawing/2014/main" id="{CC49E88E-F931-4EA1-A79C-95A77309BCDA}"/>
              </a:ext>
            </a:extLst>
          </p:cNvPr>
          <p:cNvSpPr txBox="1"/>
          <p:nvPr/>
        </p:nvSpPr>
        <p:spPr>
          <a:xfrm>
            <a:off x="308581" y="4232831"/>
            <a:ext cx="4427340" cy="769441"/>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Journée d’informations sur les institutions française les droits et les devoirs du citoyen.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ce titre, chaque jeune âgé de 16 ans révolu doit venir se faire recenser dans les 3 mois à la mairie. Plus d’informations sur </a:t>
            </a:r>
            <a:r>
              <a:rPr kumimoji="0" lang="fr-FR" altLang="fr-FR" sz="1100" b="0" i="0" u="sng"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www.service-public.fr</a:t>
            </a:r>
          </a:p>
        </p:txBody>
      </p:sp>
      <p:pic>
        <p:nvPicPr>
          <p:cNvPr id="1028" name="Picture 4" descr="Recensement et « Journée Défense et Citoyenneté » (...) - Ambassade de  France en Irlande - French Embassy in Ireland">
            <a:extLst>
              <a:ext uri="{FF2B5EF4-FFF2-40B4-BE49-F238E27FC236}">
                <a16:creationId xmlns:a16="http://schemas.microsoft.com/office/drawing/2014/main" id="{D5D9E047-84A0-40A5-B3AD-F12831D8C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907" y="4089133"/>
            <a:ext cx="1810512" cy="1013384"/>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05058E07-8E0D-42A4-A229-2274CD84A47E}"/>
              </a:ext>
            </a:extLst>
          </p:cNvPr>
          <p:cNvSpPr/>
          <p:nvPr/>
        </p:nvSpPr>
        <p:spPr>
          <a:xfrm>
            <a:off x="921" y="5269522"/>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Organigramme : Entrée manuelle 97">
            <a:extLst>
              <a:ext uri="{FF2B5EF4-FFF2-40B4-BE49-F238E27FC236}">
                <a16:creationId xmlns:a16="http://schemas.microsoft.com/office/drawing/2014/main" id="{51CF0EE4-7871-43FB-887D-771DF7B9EB9A}"/>
              </a:ext>
            </a:extLst>
          </p:cNvPr>
          <p:cNvSpPr/>
          <p:nvPr/>
        </p:nvSpPr>
        <p:spPr>
          <a:xfrm rot="10800000">
            <a:off x="545090" y="5269511"/>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ZoneTexte 98">
            <a:extLst>
              <a:ext uri="{FF2B5EF4-FFF2-40B4-BE49-F238E27FC236}">
                <a16:creationId xmlns:a16="http://schemas.microsoft.com/office/drawing/2014/main" id="{53BC1A66-7BB9-48DE-AD4C-BFF7E4AB090F}"/>
              </a:ext>
            </a:extLst>
          </p:cNvPr>
          <p:cNvSpPr txBox="1"/>
          <p:nvPr/>
        </p:nvSpPr>
        <p:spPr>
          <a:xfrm>
            <a:off x="545089" y="5197500"/>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Repas / Colis</a:t>
            </a:r>
          </a:p>
        </p:txBody>
      </p:sp>
      <p:sp>
        <p:nvSpPr>
          <p:cNvPr id="100" name="Rectangle 20">
            <a:extLst>
              <a:ext uri="{FF2B5EF4-FFF2-40B4-BE49-F238E27FC236}">
                <a16:creationId xmlns:a16="http://schemas.microsoft.com/office/drawing/2014/main" id="{52B2C14D-963E-4DB6-A625-9499671F0C12}"/>
              </a:ext>
            </a:extLst>
          </p:cNvPr>
          <p:cNvSpPr>
            <a:spLocks noChangeArrowheads="1"/>
          </p:cNvSpPr>
          <p:nvPr/>
        </p:nvSpPr>
        <p:spPr bwMode="auto">
          <a:xfrm>
            <a:off x="0" y="526951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5" name="ZoneTexte 104">
            <a:extLst>
              <a:ext uri="{FF2B5EF4-FFF2-40B4-BE49-F238E27FC236}">
                <a16:creationId xmlns:a16="http://schemas.microsoft.com/office/drawing/2014/main" id="{69F29731-8785-48BC-A4CC-8FAE1BD6B9F4}"/>
              </a:ext>
            </a:extLst>
          </p:cNvPr>
          <p:cNvSpPr txBox="1"/>
          <p:nvPr/>
        </p:nvSpPr>
        <p:spPr>
          <a:xfrm>
            <a:off x="1687418" y="5593926"/>
            <a:ext cx="4961834" cy="161582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Nous rappelons aux personnes âgées de 70 ans et plus de téléphoner ou de venir à la mairie en vue de s’inscrire pour le repas ou le colis de fin d’année (loi RGPD*), avant le samedi 15 octobre 2022 inclus. Les personnes non inscrites ne recevront pas d’invitation ni colis.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100" dirty="0">
                <a:latin typeface="Calibri" panose="020F0502020204030204" pitchFamily="34" charset="0"/>
                <a:ea typeface="Calibri" panose="020F0502020204030204" pitchFamily="34" charset="0"/>
                <a:cs typeface="Times New Roman" panose="02020603050405020304" pitchFamily="18" charset="0"/>
              </a:rPr>
              <a:t>De plus</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cas de faible participation, le repas ne sera pas maintenu car un minimum de couverts est nécessaire pour mobiliser un traiteur.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la loi RGPD nous interdit d’extraire un listing des personnes de plus de 70 ans depuis la liste électorale comme on le faisait avant… en conséquence les personnes intéressées doivent s’inscrire volontairement.</a:t>
            </a:r>
          </a:p>
        </p:txBody>
      </p:sp>
      <p:pic>
        <p:nvPicPr>
          <p:cNvPr id="1030" name="Picture 6" descr="Panier garni n°2 - Etablissement Roux|Boulangerie-Pâtisserie à Laguiole  (Aveyron)">
            <a:extLst>
              <a:ext uri="{FF2B5EF4-FFF2-40B4-BE49-F238E27FC236}">
                <a16:creationId xmlns:a16="http://schemas.microsoft.com/office/drawing/2014/main" id="{76DD3BA0-F581-41FA-A7E4-FE4F07633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987" y="5901604"/>
            <a:ext cx="1202436" cy="901827"/>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86A51B09-DD43-4421-B504-38FAE0989027}"/>
              </a:ext>
            </a:extLst>
          </p:cNvPr>
          <p:cNvSpPr/>
          <p:nvPr/>
        </p:nvSpPr>
        <p:spPr>
          <a:xfrm>
            <a:off x="921" y="7222103"/>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Organigramme : Entrée manuelle 107">
            <a:extLst>
              <a:ext uri="{FF2B5EF4-FFF2-40B4-BE49-F238E27FC236}">
                <a16:creationId xmlns:a16="http://schemas.microsoft.com/office/drawing/2014/main" id="{F88A023D-433E-4DB7-B87F-EB5307ADCD39}"/>
              </a:ext>
            </a:extLst>
          </p:cNvPr>
          <p:cNvSpPr/>
          <p:nvPr/>
        </p:nvSpPr>
        <p:spPr>
          <a:xfrm rot="10800000">
            <a:off x="545090" y="7222092"/>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ZoneTexte 108">
            <a:extLst>
              <a:ext uri="{FF2B5EF4-FFF2-40B4-BE49-F238E27FC236}">
                <a16:creationId xmlns:a16="http://schemas.microsoft.com/office/drawing/2014/main" id="{30A9E084-95F3-4CFE-BF4E-EE8A2742C50E}"/>
              </a:ext>
            </a:extLst>
          </p:cNvPr>
          <p:cNvSpPr txBox="1"/>
          <p:nvPr/>
        </p:nvSpPr>
        <p:spPr>
          <a:xfrm>
            <a:off x="545089" y="715008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Recensement population 2023</a:t>
            </a:r>
          </a:p>
        </p:txBody>
      </p:sp>
      <p:sp>
        <p:nvSpPr>
          <p:cNvPr id="110" name="Rectangle 20">
            <a:extLst>
              <a:ext uri="{FF2B5EF4-FFF2-40B4-BE49-F238E27FC236}">
                <a16:creationId xmlns:a16="http://schemas.microsoft.com/office/drawing/2014/main" id="{91D176E2-B0BF-420A-8BB3-E6785C7AE38A}"/>
              </a:ext>
            </a:extLst>
          </p:cNvPr>
          <p:cNvSpPr>
            <a:spLocks noChangeArrowheads="1"/>
          </p:cNvSpPr>
          <p:nvPr/>
        </p:nvSpPr>
        <p:spPr bwMode="auto">
          <a:xfrm>
            <a:off x="0" y="7222092"/>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5" name="ZoneTexte 114">
            <a:extLst>
              <a:ext uri="{FF2B5EF4-FFF2-40B4-BE49-F238E27FC236}">
                <a16:creationId xmlns:a16="http://schemas.microsoft.com/office/drawing/2014/main" id="{219A9A7C-750B-4E77-AACC-44F54483A931}"/>
              </a:ext>
            </a:extLst>
          </p:cNvPr>
          <p:cNvSpPr txBox="1"/>
          <p:nvPr/>
        </p:nvSpPr>
        <p:spPr>
          <a:xfrm>
            <a:off x="295403" y="7773167"/>
            <a:ext cx="3987037" cy="1446550"/>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 recensement de la population aura lieu du 19/01/2023 au 18/02/2023. Pour plus d’informations : </a:t>
            </a:r>
            <a:b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fr-FR" altLang="fr-FR" sz="1100" b="0" i="0" u="sng" strike="noStrike" cap="none" normalizeH="0" baseline="0" dirty="0">
                <a:ln>
                  <a:noFill/>
                </a:ln>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www.le-recensement-et-moi.fr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 vous connaissez le village et ses habitants et que </a:t>
            </a:r>
            <a:r>
              <a:rPr lang="fr-FR" altLang="fr-FR" sz="1100" dirty="0">
                <a:latin typeface="Calibri" panose="020F0502020204030204" pitchFamily="34" charset="0"/>
                <a:ea typeface="Calibri" panose="020F0502020204030204" pitchFamily="34" charset="0"/>
                <a:cs typeface="Times New Roman" panose="02020603050405020304" pitchFamily="18" charset="0"/>
              </a:rPr>
              <a:t>vous </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êtes disponible en journée, les soirs de semaine et le samedi, merci de vous inscrire en mairie pour effectuer le recensement. Une dotation est allouée et une journée de formation est nécessaire.</a:t>
            </a:r>
          </a:p>
        </p:txBody>
      </p:sp>
      <p:pic>
        <p:nvPicPr>
          <p:cNvPr id="5" name="Image 4">
            <a:extLst>
              <a:ext uri="{FF2B5EF4-FFF2-40B4-BE49-F238E27FC236}">
                <a16:creationId xmlns:a16="http://schemas.microsoft.com/office/drawing/2014/main" id="{258DBBE7-7751-4119-9F2F-0E070A4D5EC1}"/>
              </a:ext>
            </a:extLst>
          </p:cNvPr>
          <p:cNvPicPr>
            <a:picLocks noChangeAspect="1"/>
          </p:cNvPicPr>
          <p:nvPr/>
        </p:nvPicPr>
        <p:blipFill>
          <a:blip r:embed="rId6"/>
          <a:stretch>
            <a:fillRect/>
          </a:stretch>
        </p:blipFill>
        <p:spPr>
          <a:xfrm>
            <a:off x="4342933" y="7794259"/>
            <a:ext cx="2071009" cy="1519692"/>
          </a:xfrm>
          <a:prstGeom prst="rect">
            <a:avLst/>
          </a:prstGeom>
        </p:spPr>
      </p:pic>
      <p:sp>
        <p:nvSpPr>
          <p:cNvPr id="117" name="Freeform 17">
            <a:extLst>
              <a:ext uri="{FF2B5EF4-FFF2-40B4-BE49-F238E27FC236}">
                <a16:creationId xmlns:a16="http://schemas.microsoft.com/office/drawing/2014/main" id="{BB01D45F-FBC2-4713-A996-C1AA65024580}"/>
              </a:ext>
            </a:extLst>
          </p:cNvPr>
          <p:cNvSpPr>
            <a:spLocks noChangeAspect="1" noEditPoints="1"/>
          </p:cNvSpPr>
          <p:nvPr/>
        </p:nvSpPr>
        <p:spPr bwMode="auto">
          <a:xfrm>
            <a:off x="124459" y="7246015"/>
            <a:ext cx="278135" cy="341453"/>
          </a:xfrm>
          <a:custGeom>
            <a:avLst/>
            <a:gdLst/>
            <a:ahLst/>
            <a:cxnLst>
              <a:cxn ang="0">
                <a:pos x="1" y="132"/>
              </a:cxn>
              <a:cxn ang="0">
                <a:pos x="7" y="95"/>
              </a:cxn>
              <a:cxn ang="0">
                <a:pos x="33" y="76"/>
              </a:cxn>
              <a:cxn ang="0">
                <a:pos x="37" y="76"/>
              </a:cxn>
              <a:cxn ang="0">
                <a:pos x="65" y="81"/>
              </a:cxn>
              <a:cxn ang="0">
                <a:pos x="63" y="86"/>
              </a:cxn>
              <a:cxn ang="0">
                <a:pos x="55" y="132"/>
              </a:cxn>
              <a:cxn ang="0">
                <a:pos x="55" y="183"/>
              </a:cxn>
              <a:cxn ang="0">
                <a:pos x="79" y="202"/>
              </a:cxn>
              <a:cxn ang="0">
                <a:pos x="80" y="278"/>
              </a:cxn>
              <a:cxn ang="0">
                <a:pos x="55" y="275"/>
              </a:cxn>
              <a:cxn ang="0">
                <a:pos x="23" y="266"/>
              </a:cxn>
              <a:cxn ang="0">
                <a:pos x="22" y="182"/>
              </a:cxn>
              <a:cxn ang="0">
                <a:pos x="1" y="177"/>
              </a:cxn>
              <a:cxn ang="0">
                <a:pos x="1" y="132"/>
              </a:cxn>
              <a:cxn ang="0">
                <a:pos x="79" y="39"/>
              </a:cxn>
              <a:cxn ang="0">
                <a:pos x="55" y="16"/>
              </a:cxn>
              <a:cxn ang="0">
                <a:pos x="30" y="39"/>
              </a:cxn>
              <a:cxn ang="0">
                <a:pos x="79" y="39"/>
              </a:cxn>
              <a:cxn ang="0">
                <a:pos x="185" y="81"/>
              </a:cxn>
              <a:cxn ang="0">
                <a:pos x="214" y="76"/>
              </a:cxn>
              <a:cxn ang="0">
                <a:pos x="218" y="76"/>
              </a:cxn>
              <a:cxn ang="0">
                <a:pos x="244" y="95"/>
              </a:cxn>
              <a:cxn ang="0">
                <a:pos x="250" y="132"/>
              </a:cxn>
              <a:cxn ang="0">
                <a:pos x="250" y="177"/>
              </a:cxn>
              <a:cxn ang="0">
                <a:pos x="229" y="182"/>
              </a:cxn>
              <a:cxn ang="0">
                <a:pos x="227" y="266"/>
              </a:cxn>
              <a:cxn ang="0">
                <a:pos x="196" y="275"/>
              </a:cxn>
              <a:cxn ang="0">
                <a:pos x="170" y="278"/>
              </a:cxn>
              <a:cxn ang="0">
                <a:pos x="172" y="202"/>
              </a:cxn>
              <a:cxn ang="0">
                <a:pos x="196" y="183"/>
              </a:cxn>
              <a:cxn ang="0">
                <a:pos x="196" y="132"/>
              </a:cxn>
              <a:cxn ang="0">
                <a:pos x="188" y="86"/>
              </a:cxn>
              <a:cxn ang="0">
                <a:pos x="185" y="81"/>
              </a:cxn>
              <a:cxn ang="0">
                <a:pos x="220" y="39"/>
              </a:cxn>
              <a:cxn ang="0">
                <a:pos x="196" y="16"/>
              </a:cxn>
              <a:cxn ang="0">
                <a:pos x="172" y="39"/>
              </a:cxn>
              <a:cxn ang="0">
                <a:pos x="220" y="39"/>
              </a:cxn>
              <a:cxn ang="0">
                <a:pos x="64" y="132"/>
              </a:cxn>
              <a:cxn ang="0">
                <a:pos x="71" y="90"/>
              </a:cxn>
              <a:cxn ang="0">
                <a:pos x="100" y="69"/>
              </a:cxn>
              <a:cxn ang="0">
                <a:pos x="105" y="69"/>
              </a:cxn>
              <a:cxn ang="0">
                <a:pos x="146" y="69"/>
              </a:cxn>
              <a:cxn ang="0">
                <a:pos x="150" y="69"/>
              </a:cxn>
              <a:cxn ang="0">
                <a:pos x="180" y="90"/>
              </a:cxn>
              <a:cxn ang="0">
                <a:pos x="187" y="132"/>
              </a:cxn>
              <a:cxn ang="0">
                <a:pos x="187" y="183"/>
              </a:cxn>
              <a:cxn ang="0">
                <a:pos x="163" y="189"/>
              </a:cxn>
              <a:cxn ang="0">
                <a:pos x="161" y="285"/>
              </a:cxn>
              <a:cxn ang="0">
                <a:pos x="125" y="295"/>
              </a:cxn>
              <a:cxn ang="0">
                <a:pos x="89" y="285"/>
              </a:cxn>
              <a:cxn ang="0">
                <a:pos x="88" y="189"/>
              </a:cxn>
              <a:cxn ang="0">
                <a:pos x="64" y="183"/>
              </a:cxn>
              <a:cxn ang="0">
                <a:pos x="64" y="132"/>
              </a:cxn>
              <a:cxn ang="0">
                <a:pos x="153" y="27"/>
              </a:cxn>
              <a:cxn ang="0">
                <a:pos x="125" y="0"/>
              </a:cxn>
              <a:cxn ang="0">
                <a:pos x="98" y="27"/>
              </a:cxn>
              <a:cxn ang="0">
                <a:pos x="153" y="27"/>
              </a:cxn>
            </a:cxnLst>
            <a:rect l="0" t="0" r="r" b="b"/>
            <a:pathLst>
              <a:path w="251" h="308">
                <a:moveTo>
                  <a:pt x="1" y="132"/>
                </a:moveTo>
                <a:cubicBezTo>
                  <a:pt x="1" y="119"/>
                  <a:pt x="1" y="105"/>
                  <a:pt x="7" y="95"/>
                </a:cubicBezTo>
                <a:cubicBezTo>
                  <a:pt x="12" y="85"/>
                  <a:pt x="21" y="76"/>
                  <a:pt x="33" y="76"/>
                </a:cubicBezTo>
                <a:cubicBezTo>
                  <a:pt x="37" y="76"/>
                  <a:pt x="37" y="76"/>
                  <a:pt x="37" y="76"/>
                </a:cubicBezTo>
                <a:cubicBezTo>
                  <a:pt x="44" y="84"/>
                  <a:pt x="56" y="86"/>
                  <a:pt x="65" y="81"/>
                </a:cubicBezTo>
                <a:cubicBezTo>
                  <a:pt x="65" y="83"/>
                  <a:pt x="64" y="84"/>
                  <a:pt x="63" y="86"/>
                </a:cubicBezTo>
                <a:cubicBezTo>
                  <a:pt x="56" y="100"/>
                  <a:pt x="55" y="117"/>
                  <a:pt x="55" y="132"/>
                </a:cubicBezTo>
                <a:cubicBezTo>
                  <a:pt x="55" y="149"/>
                  <a:pt x="56" y="166"/>
                  <a:pt x="55" y="183"/>
                </a:cubicBezTo>
                <a:cubicBezTo>
                  <a:pt x="54" y="195"/>
                  <a:pt x="67" y="202"/>
                  <a:pt x="79" y="202"/>
                </a:cubicBezTo>
                <a:cubicBezTo>
                  <a:pt x="80" y="278"/>
                  <a:pt x="80" y="278"/>
                  <a:pt x="80" y="278"/>
                </a:cubicBezTo>
                <a:cubicBezTo>
                  <a:pt x="73" y="283"/>
                  <a:pt x="61" y="283"/>
                  <a:pt x="55" y="275"/>
                </a:cubicBezTo>
                <a:cubicBezTo>
                  <a:pt x="45" y="286"/>
                  <a:pt x="23" y="282"/>
                  <a:pt x="23" y="266"/>
                </a:cubicBezTo>
                <a:cubicBezTo>
                  <a:pt x="22" y="182"/>
                  <a:pt x="22" y="182"/>
                  <a:pt x="22" y="182"/>
                </a:cubicBezTo>
                <a:cubicBezTo>
                  <a:pt x="17" y="187"/>
                  <a:pt x="0" y="185"/>
                  <a:pt x="1" y="177"/>
                </a:cubicBezTo>
                <a:cubicBezTo>
                  <a:pt x="1" y="158"/>
                  <a:pt x="1" y="150"/>
                  <a:pt x="1" y="132"/>
                </a:cubicBezTo>
                <a:close/>
                <a:moveTo>
                  <a:pt x="79" y="39"/>
                </a:moveTo>
                <a:cubicBezTo>
                  <a:pt x="78" y="26"/>
                  <a:pt x="69" y="16"/>
                  <a:pt x="55" y="16"/>
                </a:cubicBezTo>
                <a:cubicBezTo>
                  <a:pt x="39" y="16"/>
                  <a:pt x="31" y="26"/>
                  <a:pt x="30" y="39"/>
                </a:cubicBezTo>
                <a:cubicBezTo>
                  <a:pt x="30" y="90"/>
                  <a:pt x="79" y="89"/>
                  <a:pt x="79" y="39"/>
                </a:cubicBezTo>
                <a:close/>
                <a:moveTo>
                  <a:pt x="185" y="81"/>
                </a:moveTo>
                <a:cubicBezTo>
                  <a:pt x="195" y="86"/>
                  <a:pt x="206" y="84"/>
                  <a:pt x="214" y="76"/>
                </a:cubicBezTo>
                <a:cubicBezTo>
                  <a:pt x="218" y="76"/>
                  <a:pt x="218" y="76"/>
                  <a:pt x="218" y="76"/>
                </a:cubicBezTo>
                <a:cubicBezTo>
                  <a:pt x="229" y="76"/>
                  <a:pt x="239" y="85"/>
                  <a:pt x="244" y="95"/>
                </a:cubicBezTo>
                <a:cubicBezTo>
                  <a:pt x="249" y="105"/>
                  <a:pt x="250" y="119"/>
                  <a:pt x="250" y="132"/>
                </a:cubicBezTo>
                <a:cubicBezTo>
                  <a:pt x="250" y="150"/>
                  <a:pt x="250" y="158"/>
                  <a:pt x="250" y="177"/>
                </a:cubicBezTo>
                <a:cubicBezTo>
                  <a:pt x="251" y="185"/>
                  <a:pt x="233" y="187"/>
                  <a:pt x="229" y="182"/>
                </a:cubicBezTo>
                <a:cubicBezTo>
                  <a:pt x="227" y="266"/>
                  <a:pt x="227" y="266"/>
                  <a:pt x="227" y="266"/>
                </a:cubicBezTo>
                <a:cubicBezTo>
                  <a:pt x="227" y="282"/>
                  <a:pt x="205" y="286"/>
                  <a:pt x="196" y="275"/>
                </a:cubicBezTo>
                <a:cubicBezTo>
                  <a:pt x="190" y="283"/>
                  <a:pt x="177" y="283"/>
                  <a:pt x="170" y="278"/>
                </a:cubicBezTo>
                <a:cubicBezTo>
                  <a:pt x="172" y="202"/>
                  <a:pt x="172" y="202"/>
                  <a:pt x="172" y="202"/>
                </a:cubicBezTo>
                <a:cubicBezTo>
                  <a:pt x="183" y="202"/>
                  <a:pt x="196" y="195"/>
                  <a:pt x="196" y="183"/>
                </a:cubicBezTo>
                <a:cubicBezTo>
                  <a:pt x="195" y="166"/>
                  <a:pt x="196" y="149"/>
                  <a:pt x="196" y="132"/>
                </a:cubicBezTo>
                <a:cubicBezTo>
                  <a:pt x="196" y="117"/>
                  <a:pt x="195" y="100"/>
                  <a:pt x="188" y="86"/>
                </a:cubicBezTo>
                <a:cubicBezTo>
                  <a:pt x="187" y="84"/>
                  <a:pt x="186" y="83"/>
                  <a:pt x="185" y="81"/>
                </a:cubicBezTo>
                <a:close/>
                <a:moveTo>
                  <a:pt x="220" y="39"/>
                </a:moveTo>
                <a:cubicBezTo>
                  <a:pt x="220" y="26"/>
                  <a:pt x="210" y="16"/>
                  <a:pt x="196" y="16"/>
                </a:cubicBezTo>
                <a:cubicBezTo>
                  <a:pt x="181" y="16"/>
                  <a:pt x="172" y="26"/>
                  <a:pt x="172" y="39"/>
                </a:cubicBezTo>
                <a:cubicBezTo>
                  <a:pt x="172" y="90"/>
                  <a:pt x="220" y="89"/>
                  <a:pt x="220" y="39"/>
                </a:cubicBezTo>
                <a:close/>
                <a:moveTo>
                  <a:pt x="64" y="132"/>
                </a:moveTo>
                <a:cubicBezTo>
                  <a:pt x="64" y="118"/>
                  <a:pt x="65" y="102"/>
                  <a:pt x="71" y="90"/>
                </a:cubicBezTo>
                <a:cubicBezTo>
                  <a:pt x="77" y="79"/>
                  <a:pt x="88" y="69"/>
                  <a:pt x="100" y="69"/>
                </a:cubicBezTo>
                <a:cubicBezTo>
                  <a:pt x="105" y="69"/>
                  <a:pt x="105" y="69"/>
                  <a:pt x="105" y="69"/>
                </a:cubicBezTo>
                <a:cubicBezTo>
                  <a:pt x="117" y="80"/>
                  <a:pt x="134" y="80"/>
                  <a:pt x="146" y="69"/>
                </a:cubicBezTo>
                <a:cubicBezTo>
                  <a:pt x="150" y="69"/>
                  <a:pt x="150" y="69"/>
                  <a:pt x="150" y="69"/>
                </a:cubicBezTo>
                <a:cubicBezTo>
                  <a:pt x="163" y="69"/>
                  <a:pt x="174" y="79"/>
                  <a:pt x="180" y="90"/>
                </a:cubicBezTo>
                <a:cubicBezTo>
                  <a:pt x="186" y="102"/>
                  <a:pt x="187" y="118"/>
                  <a:pt x="187" y="132"/>
                </a:cubicBezTo>
                <a:cubicBezTo>
                  <a:pt x="187" y="153"/>
                  <a:pt x="187" y="162"/>
                  <a:pt x="187" y="183"/>
                </a:cubicBezTo>
                <a:cubicBezTo>
                  <a:pt x="187" y="193"/>
                  <a:pt x="168" y="196"/>
                  <a:pt x="163" y="189"/>
                </a:cubicBezTo>
                <a:cubicBezTo>
                  <a:pt x="161" y="285"/>
                  <a:pt x="161" y="285"/>
                  <a:pt x="161" y="285"/>
                </a:cubicBezTo>
                <a:cubicBezTo>
                  <a:pt x="161" y="304"/>
                  <a:pt x="136" y="308"/>
                  <a:pt x="125" y="295"/>
                </a:cubicBezTo>
                <a:cubicBezTo>
                  <a:pt x="115" y="308"/>
                  <a:pt x="89" y="304"/>
                  <a:pt x="89" y="285"/>
                </a:cubicBezTo>
                <a:cubicBezTo>
                  <a:pt x="88" y="189"/>
                  <a:pt x="88" y="189"/>
                  <a:pt x="88" y="189"/>
                </a:cubicBezTo>
                <a:cubicBezTo>
                  <a:pt x="83" y="196"/>
                  <a:pt x="63" y="193"/>
                  <a:pt x="64" y="183"/>
                </a:cubicBezTo>
                <a:cubicBezTo>
                  <a:pt x="64" y="162"/>
                  <a:pt x="64" y="153"/>
                  <a:pt x="64" y="132"/>
                </a:cubicBezTo>
                <a:close/>
                <a:moveTo>
                  <a:pt x="153" y="27"/>
                </a:moveTo>
                <a:cubicBezTo>
                  <a:pt x="153" y="12"/>
                  <a:pt x="142" y="0"/>
                  <a:pt x="125" y="0"/>
                </a:cubicBezTo>
                <a:cubicBezTo>
                  <a:pt x="108" y="0"/>
                  <a:pt x="98" y="12"/>
                  <a:pt x="98" y="27"/>
                </a:cubicBezTo>
                <a:cubicBezTo>
                  <a:pt x="98" y="84"/>
                  <a:pt x="153" y="83"/>
                  <a:pt x="153" y="2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18" name="Group 389">
            <a:extLst>
              <a:ext uri="{FF2B5EF4-FFF2-40B4-BE49-F238E27FC236}">
                <a16:creationId xmlns:a16="http://schemas.microsoft.com/office/drawing/2014/main" id="{50808D5C-6BBF-4335-A414-10E7C43B051C}"/>
              </a:ext>
            </a:extLst>
          </p:cNvPr>
          <p:cNvGrpSpPr>
            <a:grpSpLocks noChangeAspect="1"/>
          </p:cNvGrpSpPr>
          <p:nvPr/>
        </p:nvGrpSpPr>
        <p:grpSpPr>
          <a:xfrm>
            <a:off x="136651" y="3606218"/>
            <a:ext cx="268534" cy="249748"/>
            <a:chOff x="4998410" y="5229272"/>
            <a:chExt cx="696743" cy="648000"/>
          </a:xfrm>
          <a:solidFill>
            <a:srgbClr val="4C4A91"/>
          </a:solidFill>
        </p:grpSpPr>
        <p:grpSp>
          <p:nvGrpSpPr>
            <p:cNvPr id="119" name="Group 281">
              <a:extLst>
                <a:ext uri="{FF2B5EF4-FFF2-40B4-BE49-F238E27FC236}">
                  <a16:creationId xmlns:a16="http://schemas.microsoft.com/office/drawing/2014/main" id="{257BA14A-0B64-49A2-AA72-095DF2D97AE7}"/>
                </a:ext>
              </a:extLst>
            </p:cNvPr>
            <p:cNvGrpSpPr>
              <a:grpSpLocks noChangeAspect="1"/>
            </p:cNvGrpSpPr>
            <p:nvPr/>
          </p:nvGrpSpPr>
          <p:grpSpPr>
            <a:xfrm>
              <a:off x="5255017" y="5589240"/>
              <a:ext cx="183528" cy="144000"/>
              <a:chOff x="6648450" y="5580063"/>
              <a:chExt cx="103188" cy="80963"/>
            </a:xfrm>
            <a:grpFill/>
          </p:grpSpPr>
          <p:sp>
            <p:nvSpPr>
              <p:cNvPr id="121" name="Freeform 129">
                <a:extLst>
                  <a:ext uri="{FF2B5EF4-FFF2-40B4-BE49-F238E27FC236}">
                    <a16:creationId xmlns:a16="http://schemas.microsoft.com/office/drawing/2014/main" id="{B9B65792-0AD2-4704-9ED0-B1F8597B3238}"/>
                  </a:ext>
                </a:extLst>
              </p:cNvPr>
              <p:cNvSpPr>
                <a:spLocks/>
              </p:cNvSpPr>
              <p:nvPr/>
            </p:nvSpPr>
            <p:spPr bwMode="auto">
              <a:xfrm>
                <a:off x="6648450" y="5580063"/>
                <a:ext cx="53975" cy="80963"/>
              </a:xfrm>
              <a:custGeom>
                <a:avLst/>
                <a:gdLst/>
                <a:ahLst/>
                <a:cxnLst>
                  <a:cxn ang="0">
                    <a:pos x="0" y="49"/>
                  </a:cxn>
                  <a:cxn ang="0">
                    <a:pos x="16" y="49"/>
                  </a:cxn>
                  <a:cxn ang="0">
                    <a:pos x="16" y="50"/>
                  </a:cxn>
                  <a:cxn ang="0">
                    <a:pos x="18" y="55"/>
                  </a:cxn>
                  <a:cxn ang="0">
                    <a:pos x="24" y="57"/>
                  </a:cxn>
                  <a:cxn ang="0">
                    <a:pos x="29" y="55"/>
                  </a:cxn>
                  <a:cxn ang="0">
                    <a:pos x="31" y="50"/>
                  </a:cxn>
                  <a:cxn ang="0">
                    <a:pos x="28" y="44"/>
                  </a:cxn>
                  <a:cxn ang="0">
                    <a:pos x="19" y="42"/>
                  </a:cxn>
                  <a:cxn ang="0">
                    <a:pos x="17" y="42"/>
                  </a:cxn>
                  <a:cxn ang="0">
                    <a:pos x="16" y="42"/>
                  </a:cxn>
                  <a:cxn ang="0">
                    <a:pos x="16" y="29"/>
                  </a:cxn>
                  <a:cxn ang="0">
                    <a:pos x="17" y="29"/>
                  </a:cxn>
                  <a:cxn ang="0">
                    <a:pos x="18" y="29"/>
                  </a:cxn>
                  <a:cxn ang="0">
                    <a:pos x="26" y="27"/>
                  </a:cxn>
                  <a:cxn ang="0">
                    <a:pos x="29" y="21"/>
                  </a:cxn>
                  <a:cxn ang="0">
                    <a:pos x="27" y="16"/>
                  </a:cxn>
                  <a:cxn ang="0">
                    <a:pos x="23" y="14"/>
                  </a:cxn>
                  <a:cxn ang="0">
                    <a:pos x="19" y="16"/>
                  </a:cxn>
                  <a:cxn ang="0">
                    <a:pos x="18" y="20"/>
                  </a:cxn>
                  <a:cxn ang="0">
                    <a:pos x="18" y="21"/>
                  </a:cxn>
                  <a:cxn ang="0">
                    <a:pos x="2" y="21"/>
                  </a:cxn>
                  <a:cxn ang="0">
                    <a:pos x="2" y="21"/>
                  </a:cxn>
                  <a:cxn ang="0">
                    <a:pos x="7" y="6"/>
                  </a:cxn>
                  <a:cxn ang="0">
                    <a:pos x="23" y="0"/>
                  </a:cxn>
                  <a:cxn ang="0">
                    <a:pos x="38" y="6"/>
                  </a:cxn>
                  <a:cxn ang="0">
                    <a:pos x="44" y="19"/>
                  </a:cxn>
                  <a:cxn ang="0">
                    <a:pos x="41" y="28"/>
                  </a:cxn>
                  <a:cxn ang="0">
                    <a:pos x="34" y="33"/>
                  </a:cxn>
                  <a:cxn ang="0">
                    <a:pos x="44" y="39"/>
                  </a:cxn>
                  <a:cxn ang="0">
                    <a:pos x="48" y="49"/>
                  </a:cxn>
                  <a:cxn ang="0">
                    <a:pos x="41" y="65"/>
                  </a:cxn>
                  <a:cxn ang="0">
                    <a:pos x="24" y="71"/>
                  </a:cxn>
                  <a:cxn ang="0">
                    <a:pos x="6" y="66"/>
                  </a:cxn>
                  <a:cxn ang="0">
                    <a:pos x="0" y="49"/>
                  </a:cxn>
                </a:cxnLst>
                <a:rect l="0" t="0" r="r" b="b"/>
                <a:pathLst>
                  <a:path w="48" h="71">
                    <a:moveTo>
                      <a:pt x="0" y="49"/>
                    </a:moveTo>
                    <a:cubicBezTo>
                      <a:pt x="16" y="49"/>
                      <a:pt x="16" y="49"/>
                      <a:pt x="16" y="49"/>
                    </a:cubicBezTo>
                    <a:cubicBezTo>
                      <a:pt x="16" y="50"/>
                      <a:pt x="16" y="50"/>
                      <a:pt x="16" y="50"/>
                    </a:cubicBezTo>
                    <a:cubicBezTo>
                      <a:pt x="16" y="52"/>
                      <a:pt x="17" y="54"/>
                      <a:pt x="18" y="55"/>
                    </a:cubicBezTo>
                    <a:cubicBezTo>
                      <a:pt x="20" y="56"/>
                      <a:pt x="21" y="57"/>
                      <a:pt x="24" y="57"/>
                    </a:cubicBezTo>
                    <a:cubicBezTo>
                      <a:pt x="26" y="57"/>
                      <a:pt x="28" y="56"/>
                      <a:pt x="29" y="55"/>
                    </a:cubicBezTo>
                    <a:cubicBezTo>
                      <a:pt x="30" y="53"/>
                      <a:pt x="31" y="52"/>
                      <a:pt x="31" y="50"/>
                    </a:cubicBezTo>
                    <a:cubicBezTo>
                      <a:pt x="31" y="47"/>
                      <a:pt x="30" y="45"/>
                      <a:pt x="28" y="44"/>
                    </a:cubicBezTo>
                    <a:cubicBezTo>
                      <a:pt x="26" y="43"/>
                      <a:pt x="23" y="42"/>
                      <a:pt x="19" y="42"/>
                    </a:cubicBezTo>
                    <a:cubicBezTo>
                      <a:pt x="19" y="42"/>
                      <a:pt x="18" y="42"/>
                      <a:pt x="17" y="42"/>
                    </a:cubicBezTo>
                    <a:cubicBezTo>
                      <a:pt x="17" y="42"/>
                      <a:pt x="17" y="42"/>
                      <a:pt x="16" y="42"/>
                    </a:cubicBezTo>
                    <a:cubicBezTo>
                      <a:pt x="16" y="29"/>
                      <a:pt x="16" y="29"/>
                      <a:pt x="16" y="29"/>
                    </a:cubicBezTo>
                    <a:cubicBezTo>
                      <a:pt x="16" y="29"/>
                      <a:pt x="17" y="29"/>
                      <a:pt x="17" y="29"/>
                    </a:cubicBezTo>
                    <a:cubicBezTo>
                      <a:pt x="17" y="29"/>
                      <a:pt x="18" y="29"/>
                      <a:pt x="18" y="29"/>
                    </a:cubicBezTo>
                    <a:cubicBezTo>
                      <a:pt x="21" y="29"/>
                      <a:pt x="24" y="29"/>
                      <a:pt x="26" y="27"/>
                    </a:cubicBezTo>
                    <a:cubicBezTo>
                      <a:pt x="28" y="26"/>
                      <a:pt x="29" y="24"/>
                      <a:pt x="29" y="21"/>
                    </a:cubicBezTo>
                    <a:cubicBezTo>
                      <a:pt x="29" y="19"/>
                      <a:pt x="28" y="17"/>
                      <a:pt x="27" y="16"/>
                    </a:cubicBezTo>
                    <a:cubicBezTo>
                      <a:pt x="26" y="15"/>
                      <a:pt x="25" y="14"/>
                      <a:pt x="23" y="14"/>
                    </a:cubicBezTo>
                    <a:cubicBezTo>
                      <a:pt x="21" y="14"/>
                      <a:pt x="20" y="15"/>
                      <a:pt x="19" y="16"/>
                    </a:cubicBezTo>
                    <a:cubicBezTo>
                      <a:pt x="18" y="17"/>
                      <a:pt x="18" y="18"/>
                      <a:pt x="18" y="20"/>
                    </a:cubicBezTo>
                    <a:cubicBezTo>
                      <a:pt x="18" y="21"/>
                      <a:pt x="18" y="21"/>
                      <a:pt x="18" y="21"/>
                    </a:cubicBezTo>
                    <a:cubicBezTo>
                      <a:pt x="2" y="21"/>
                      <a:pt x="2" y="21"/>
                      <a:pt x="2" y="21"/>
                    </a:cubicBezTo>
                    <a:cubicBezTo>
                      <a:pt x="2" y="21"/>
                      <a:pt x="2" y="21"/>
                      <a:pt x="2" y="21"/>
                    </a:cubicBezTo>
                    <a:cubicBezTo>
                      <a:pt x="2" y="15"/>
                      <a:pt x="3" y="10"/>
                      <a:pt x="7" y="6"/>
                    </a:cubicBezTo>
                    <a:cubicBezTo>
                      <a:pt x="11" y="2"/>
                      <a:pt x="17" y="0"/>
                      <a:pt x="23" y="0"/>
                    </a:cubicBezTo>
                    <a:cubicBezTo>
                      <a:pt x="29" y="0"/>
                      <a:pt x="34" y="2"/>
                      <a:pt x="38" y="6"/>
                    </a:cubicBezTo>
                    <a:cubicBezTo>
                      <a:pt x="42" y="9"/>
                      <a:pt x="44" y="14"/>
                      <a:pt x="44" y="19"/>
                    </a:cubicBezTo>
                    <a:cubicBezTo>
                      <a:pt x="44" y="23"/>
                      <a:pt x="43" y="25"/>
                      <a:pt x="41" y="28"/>
                    </a:cubicBezTo>
                    <a:cubicBezTo>
                      <a:pt x="40" y="30"/>
                      <a:pt x="37" y="32"/>
                      <a:pt x="34" y="33"/>
                    </a:cubicBezTo>
                    <a:cubicBezTo>
                      <a:pt x="39" y="34"/>
                      <a:pt x="42" y="36"/>
                      <a:pt x="44" y="39"/>
                    </a:cubicBezTo>
                    <a:cubicBezTo>
                      <a:pt x="46" y="42"/>
                      <a:pt x="48" y="45"/>
                      <a:pt x="48" y="49"/>
                    </a:cubicBezTo>
                    <a:cubicBezTo>
                      <a:pt x="48" y="55"/>
                      <a:pt x="45" y="61"/>
                      <a:pt x="41" y="65"/>
                    </a:cubicBezTo>
                    <a:cubicBezTo>
                      <a:pt x="36" y="69"/>
                      <a:pt x="31" y="71"/>
                      <a:pt x="24" y="71"/>
                    </a:cubicBezTo>
                    <a:cubicBezTo>
                      <a:pt x="16" y="71"/>
                      <a:pt x="10" y="69"/>
                      <a:pt x="6" y="66"/>
                    </a:cubicBezTo>
                    <a:cubicBezTo>
                      <a:pt x="2" y="62"/>
                      <a:pt x="0" y="56"/>
                      <a:pt x="0"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130">
                <a:extLst>
                  <a:ext uri="{FF2B5EF4-FFF2-40B4-BE49-F238E27FC236}">
                    <a16:creationId xmlns:a16="http://schemas.microsoft.com/office/drawing/2014/main" id="{DE6D93B3-FEB5-4F78-9066-01E68F27BD86}"/>
                  </a:ext>
                </a:extLst>
              </p:cNvPr>
              <p:cNvSpPr>
                <a:spLocks/>
              </p:cNvSpPr>
              <p:nvPr/>
            </p:nvSpPr>
            <p:spPr bwMode="auto">
              <a:xfrm>
                <a:off x="6719888" y="5581650"/>
                <a:ext cx="31750" cy="77788"/>
              </a:xfrm>
              <a:custGeom>
                <a:avLst/>
                <a:gdLst/>
                <a:ahLst/>
                <a:cxnLst>
                  <a:cxn ang="0">
                    <a:pos x="20" y="49"/>
                  </a:cxn>
                  <a:cxn ang="0">
                    <a:pos x="9" y="49"/>
                  </a:cxn>
                  <a:cxn ang="0">
                    <a:pos x="9" y="9"/>
                  </a:cxn>
                  <a:cxn ang="0">
                    <a:pos x="0" y="9"/>
                  </a:cxn>
                  <a:cxn ang="0">
                    <a:pos x="0" y="0"/>
                  </a:cxn>
                  <a:cxn ang="0">
                    <a:pos x="20" y="0"/>
                  </a:cxn>
                  <a:cxn ang="0">
                    <a:pos x="20" y="49"/>
                  </a:cxn>
                </a:cxnLst>
                <a:rect l="0" t="0" r="r" b="b"/>
                <a:pathLst>
                  <a:path w="20" h="49">
                    <a:moveTo>
                      <a:pt x="20" y="49"/>
                    </a:moveTo>
                    <a:lnTo>
                      <a:pt x="9" y="49"/>
                    </a:lnTo>
                    <a:lnTo>
                      <a:pt x="9" y="9"/>
                    </a:lnTo>
                    <a:lnTo>
                      <a:pt x="0" y="9"/>
                    </a:lnTo>
                    <a:lnTo>
                      <a:pt x="0" y="0"/>
                    </a:lnTo>
                    <a:lnTo>
                      <a:pt x="20" y="0"/>
                    </a:lnTo>
                    <a:lnTo>
                      <a:pt x="20"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20" name="Freeform 16">
              <a:extLst>
                <a:ext uri="{FF2B5EF4-FFF2-40B4-BE49-F238E27FC236}">
                  <a16:creationId xmlns:a16="http://schemas.microsoft.com/office/drawing/2014/main" id="{9D55FCC6-6F58-48CF-9134-1D1E68A99973}"/>
                </a:ext>
              </a:extLst>
            </p:cNvPr>
            <p:cNvSpPr>
              <a:spLocks noChangeAspect="1" noEditPoints="1"/>
            </p:cNvSpPr>
            <p:nvPr/>
          </p:nvSpPr>
          <p:spPr bwMode="auto">
            <a:xfrm>
              <a:off x="4998410" y="5229272"/>
              <a:ext cx="696743" cy="648000"/>
            </a:xfrm>
            <a:custGeom>
              <a:avLst/>
              <a:gdLst/>
              <a:ahLst/>
              <a:cxnLst>
                <a:cxn ang="0">
                  <a:pos x="282" y="34"/>
                </a:cxn>
                <a:cxn ang="0">
                  <a:pos x="263" y="34"/>
                </a:cxn>
                <a:cxn ang="0">
                  <a:pos x="263" y="58"/>
                </a:cxn>
                <a:cxn ang="0">
                  <a:pos x="234" y="86"/>
                </a:cxn>
                <a:cxn ang="0">
                  <a:pos x="234" y="86"/>
                </a:cxn>
                <a:cxn ang="0">
                  <a:pos x="206" y="58"/>
                </a:cxn>
                <a:cxn ang="0">
                  <a:pos x="206" y="34"/>
                </a:cxn>
                <a:cxn ang="0">
                  <a:pos x="110" y="34"/>
                </a:cxn>
                <a:cxn ang="0">
                  <a:pos x="110" y="58"/>
                </a:cxn>
                <a:cxn ang="0">
                  <a:pos x="81" y="86"/>
                </a:cxn>
                <a:cxn ang="0">
                  <a:pos x="81" y="86"/>
                </a:cxn>
                <a:cxn ang="0">
                  <a:pos x="52" y="58"/>
                </a:cxn>
                <a:cxn ang="0">
                  <a:pos x="52" y="34"/>
                </a:cxn>
                <a:cxn ang="0">
                  <a:pos x="33" y="34"/>
                </a:cxn>
                <a:cxn ang="0">
                  <a:pos x="0" y="67"/>
                </a:cxn>
                <a:cxn ang="0">
                  <a:pos x="0" y="260"/>
                </a:cxn>
                <a:cxn ang="0">
                  <a:pos x="33" y="293"/>
                </a:cxn>
                <a:cxn ang="0">
                  <a:pos x="282" y="293"/>
                </a:cxn>
                <a:cxn ang="0">
                  <a:pos x="315" y="260"/>
                </a:cxn>
                <a:cxn ang="0">
                  <a:pos x="315" y="67"/>
                </a:cxn>
                <a:cxn ang="0">
                  <a:pos x="282" y="34"/>
                </a:cxn>
                <a:cxn ang="0">
                  <a:pos x="298" y="260"/>
                </a:cxn>
                <a:cxn ang="0">
                  <a:pos x="282" y="275"/>
                </a:cxn>
                <a:cxn ang="0">
                  <a:pos x="33" y="275"/>
                </a:cxn>
                <a:cxn ang="0">
                  <a:pos x="18" y="260"/>
                </a:cxn>
                <a:cxn ang="0">
                  <a:pos x="18" y="116"/>
                </a:cxn>
                <a:cxn ang="0">
                  <a:pos x="298" y="116"/>
                </a:cxn>
                <a:cxn ang="0">
                  <a:pos x="298" y="260"/>
                </a:cxn>
                <a:cxn ang="0">
                  <a:pos x="81" y="74"/>
                </a:cxn>
                <a:cxn ang="0">
                  <a:pos x="81" y="74"/>
                </a:cxn>
                <a:cxn ang="0">
                  <a:pos x="98" y="58"/>
                </a:cxn>
                <a:cxn ang="0">
                  <a:pos x="98" y="16"/>
                </a:cxn>
                <a:cxn ang="0">
                  <a:pos x="81" y="0"/>
                </a:cxn>
                <a:cxn ang="0">
                  <a:pos x="81" y="0"/>
                </a:cxn>
                <a:cxn ang="0">
                  <a:pos x="65" y="16"/>
                </a:cxn>
                <a:cxn ang="0">
                  <a:pos x="65" y="58"/>
                </a:cxn>
                <a:cxn ang="0">
                  <a:pos x="81" y="74"/>
                </a:cxn>
                <a:cxn ang="0">
                  <a:pos x="234" y="74"/>
                </a:cxn>
                <a:cxn ang="0">
                  <a:pos x="234" y="74"/>
                </a:cxn>
                <a:cxn ang="0">
                  <a:pos x="251" y="58"/>
                </a:cxn>
                <a:cxn ang="0">
                  <a:pos x="251" y="16"/>
                </a:cxn>
                <a:cxn ang="0">
                  <a:pos x="234" y="0"/>
                </a:cxn>
                <a:cxn ang="0">
                  <a:pos x="234" y="0"/>
                </a:cxn>
                <a:cxn ang="0">
                  <a:pos x="218" y="16"/>
                </a:cxn>
                <a:cxn ang="0">
                  <a:pos x="218" y="58"/>
                </a:cxn>
                <a:cxn ang="0">
                  <a:pos x="234" y="74"/>
                </a:cxn>
              </a:cxnLst>
              <a:rect l="0" t="0" r="r" b="b"/>
              <a:pathLst>
                <a:path w="315" h="293">
                  <a:moveTo>
                    <a:pt x="282" y="34"/>
                  </a:moveTo>
                  <a:cubicBezTo>
                    <a:pt x="263" y="34"/>
                    <a:pt x="263" y="34"/>
                    <a:pt x="263" y="34"/>
                  </a:cubicBezTo>
                  <a:cubicBezTo>
                    <a:pt x="263" y="58"/>
                    <a:pt x="263" y="58"/>
                    <a:pt x="263" y="58"/>
                  </a:cubicBezTo>
                  <a:cubicBezTo>
                    <a:pt x="263" y="73"/>
                    <a:pt x="250" y="86"/>
                    <a:pt x="234" y="86"/>
                  </a:cubicBezTo>
                  <a:cubicBezTo>
                    <a:pt x="234" y="86"/>
                    <a:pt x="234" y="86"/>
                    <a:pt x="234" y="86"/>
                  </a:cubicBezTo>
                  <a:cubicBezTo>
                    <a:pt x="219" y="86"/>
                    <a:pt x="206" y="73"/>
                    <a:pt x="206" y="58"/>
                  </a:cubicBezTo>
                  <a:cubicBezTo>
                    <a:pt x="206" y="34"/>
                    <a:pt x="206" y="34"/>
                    <a:pt x="206" y="34"/>
                  </a:cubicBezTo>
                  <a:cubicBezTo>
                    <a:pt x="110" y="34"/>
                    <a:pt x="110" y="34"/>
                    <a:pt x="110" y="34"/>
                  </a:cubicBezTo>
                  <a:cubicBezTo>
                    <a:pt x="110" y="58"/>
                    <a:pt x="110" y="58"/>
                    <a:pt x="110" y="58"/>
                  </a:cubicBezTo>
                  <a:cubicBezTo>
                    <a:pt x="110" y="73"/>
                    <a:pt x="97" y="86"/>
                    <a:pt x="81" y="86"/>
                  </a:cubicBezTo>
                  <a:cubicBezTo>
                    <a:pt x="81" y="86"/>
                    <a:pt x="81" y="86"/>
                    <a:pt x="81" y="86"/>
                  </a:cubicBezTo>
                  <a:cubicBezTo>
                    <a:pt x="65" y="86"/>
                    <a:pt x="52" y="73"/>
                    <a:pt x="52" y="58"/>
                  </a:cubicBezTo>
                  <a:cubicBezTo>
                    <a:pt x="52" y="34"/>
                    <a:pt x="52" y="34"/>
                    <a:pt x="52" y="34"/>
                  </a:cubicBezTo>
                  <a:cubicBezTo>
                    <a:pt x="33" y="34"/>
                    <a:pt x="33" y="34"/>
                    <a:pt x="33" y="34"/>
                  </a:cubicBezTo>
                  <a:cubicBezTo>
                    <a:pt x="15" y="34"/>
                    <a:pt x="0" y="49"/>
                    <a:pt x="0" y="67"/>
                  </a:cubicBezTo>
                  <a:cubicBezTo>
                    <a:pt x="0" y="260"/>
                    <a:pt x="0" y="260"/>
                    <a:pt x="0" y="260"/>
                  </a:cubicBezTo>
                  <a:cubicBezTo>
                    <a:pt x="0" y="278"/>
                    <a:pt x="15" y="293"/>
                    <a:pt x="33" y="293"/>
                  </a:cubicBezTo>
                  <a:cubicBezTo>
                    <a:pt x="282" y="293"/>
                    <a:pt x="282" y="293"/>
                    <a:pt x="282" y="293"/>
                  </a:cubicBezTo>
                  <a:cubicBezTo>
                    <a:pt x="300" y="293"/>
                    <a:pt x="315" y="278"/>
                    <a:pt x="315" y="260"/>
                  </a:cubicBezTo>
                  <a:cubicBezTo>
                    <a:pt x="315" y="67"/>
                    <a:pt x="315" y="67"/>
                    <a:pt x="315" y="67"/>
                  </a:cubicBezTo>
                  <a:cubicBezTo>
                    <a:pt x="315" y="49"/>
                    <a:pt x="300" y="34"/>
                    <a:pt x="282" y="34"/>
                  </a:cubicBezTo>
                  <a:close/>
                  <a:moveTo>
                    <a:pt x="298" y="260"/>
                  </a:moveTo>
                  <a:cubicBezTo>
                    <a:pt x="298" y="268"/>
                    <a:pt x="291" y="275"/>
                    <a:pt x="282" y="275"/>
                  </a:cubicBezTo>
                  <a:cubicBezTo>
                    <a:pt x="33" y="275"/>
                    <a:pt x="33" y="275"/>
                    <a:pt x="33" y="275"/>
                  </a:cubicBezTo>
                  <a:cubicBezTo>
                    <a:pt x="25" y="275"/>
                    <a:pt x="18" y="268"/>
                    <a:pt x="18" y="260"/>
                  </a:cubicBezTo>
                  <a:cubicBezTo>
                    <a:pt x="18" y="116"/>
                    <a:pt x="18" y="116"/>
                    <a:pt x="18" y="116"/>
                  </a:cubicBezTo>
                  <a:cubicBezTo>
                    <a:pt x="298" y="116"/>
                    <a:pt x="298" y="116"/>
                    <a:pt x="298" y="116"/>
                  </a:cubicBezTo>
                  <a:lnTo>
                    <a:pt x="298" y="260"/>
                  </a:lnTo>
                  <a:close/>
                  <a:moveTo>
                    <a:pt x="81" y="74"/>
                  </a:moveTo>
                  <a:cubicBezTo>
                    <a:pt x="81" y="74"/>
                    <a:pt x="81" y="74"/>
                    <a:pt x="81" y="74"/>
                  </a:cubicBezTo>
                  <a:cubicBezTo>
                    <a:pt x="90" y="74"/>
                    <a:pt x="98" y="67"/>
                    <a:pt x="98" y="58"/>
                  </a:cubicBezTo>
                  <a:cubicBezTo>
                    <a:pt x="98" y="16"/>
                    <a:pt x="98" y="16"/>
                    <a:pt x="98" y="16"/>
                  </a:cubicBezTo>
                  <a:cubicBezTo>
                    <a:pt x="98" y="7"/>
                    <a:pt x="90" y="0"/>
                    <a:pt x="81" y="0"/>
                  </a:cubicBezTo>
                  <a:cubicBezTo>
                    <a:pt x="81" y="0"/>
                    <a:pt x="81" y="0"/>
                    <a:pt x="81" y="0"/>
                  </a:cubicBezTo>
                  <a:cubicBezTo>
                    <a:pt x="72" y="0"/>
                    <a:pt x="65" y="7"/>
                    <a:pt x="65" y="16"/>
                  </a:cubicBezTo>
                  <a:cubicBezTo>
                    <a:pt x="65" y="58"/>
                    <a:pt x="65" y="58"/>
                    <a:pt x="65" y="58"/>
                  </a:cubicBezTo>
                  <a:cubicBezTo>
                    <a:pt x="65" y="67"/>
                    <a:pt x="72" y="74"/>
                    <a:pt x="81" y="74"/>
                  </a:cubicBezTo>
                  <a:close/>
                  <a:moveTo>
                    <a:pt x="234" y="74"/>
                  </a:moveTo>
                  <a:cubicBezTo>
                    <a:pt x="234" y="74"/>
                    <a:pt x="234" y="74"/>
                    <a:pt x="234" y="74"/>
                  </a:cubicBezTo>
                  <a:cubicBezTo>
                    <a:pt x="244" y="74"/>
                    <a:pt x="251" y="67"/>
                    <a:pt x="251" y="58"/>
                  </a:cubicBezTo>
                  <a:cubicBezTo>
                    <a:pt x="251" y="16"/>
                    <a:pt x="251" y="16"/>
                    <a:pt x="251" y="16"/>
                  </a:cubicBezTo>
                  <a:cubicBezTo>
                    <a:pt x="251" y="7"/>
                    <a:pt x="244" y="0"/>
                    <a:pt x="234" y="0"/>
                  </a:cubicBezTo>
                  <a:cubicBezTo>
                    <a:pt x="234" y="0"/>
                    <a:pt x="234" y="0"/>
                    <a:pt x="234" y="0"/>
                  </a:cubicBezTo>
                  <a:cubicBezTo>
                    <a:pt x="225" y="0"/>
                    <a:pt x="218" y="7"/>
                    <a:pt x="218" y="16"/>
                  </a:cubicBezTo>
                  <a:cubicBezTo>
                    <a:pt x="218" y="58"/>
                    <a:pt x="218" y="58"/>
                    <a:pt x="218" y="58"/>
                  </a:cubicBezTo>
                  <a:cubicBezTo>
                    <a:pt x="218" y="67"/>
                    <a:pt x="225" y="74"/>
                    <a:pt x="234"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23" name="Freeform 31">
            <a:extLst>
              <a:ext uri="{FF2B5EF4-FFF2-40B4-BE49-F238E27FC236}">
                <a16:creationId xmlns:a16="http://schemas.microsoft.com/office/drawing/2014/main" id="{0303B91A-26F6-4691-9C1F-BC2FB3C1979C}"/>
              </a:ext>
            </a:extLst>
          </p:cNvPr>
          <p:cNvSpPr>
            <a:spLocks noChangeAspect="1" noEditPoints="1"/>
          </p:cNvSpPr>
          <p:nvPr/>
        </p:nvSpPr>
        <p:spPr bwMode="auto">
          <a:xfrm>
            <a:off x="136651" y="5361224"/>
            <a:ext cx="263769" cy="251803"/>
          </a:xfrm>
          <a:custGeom>
            <a:avLst/>
            <a:gdLst/>
            <a:ahLst/>
            <a:cxnLst>
              <a:cxn ang="0">
                <a:pos x="33" y="37"/>
              </a:cxn>
              <a:cxn ang="0">
                <a:pos x="29" y="83"/>
              </a:cxn>
              <a:cxn ang="0">
                <a:pos x="37" y="49"/>
              </a:cxn>
              <a:cxn ang="0">
                <a:pos x="116" y="69"/>
              </a:cxn>
              <a:cxn ang="0">
                <a:pos x="139" y="102"/>
              </a:cxn>
              <a:cxn ang="0">
                <a:pos x="112" y="56"/>
              </a:cxn>
              <a:cxn ang="0">
                <a:pos x="33" y="37"/>
              </a:cxn>
              <a:cxn ang="0">
                <a:pos x="38" y="299"/>
              </a:cxn>
              <a:cxn ang="0">
                <a:pos x="45" y="267"/>
              </a:cxn>
              <a:cxn ang="0">
                <a:pos x="110" y="202"/>
              </a:cxn>
              <a:cxn ang="0">
                <a:pos x="144" y="196"/>
              </a:cxn>
              <a:cxn ang="0">
                <a:pos x="128" y="205"/>
              </a:cxn>
              <a:cxn ang="0">
                <a:pos x="45" y="287"/>
              </a:cxn>
              <a:cxn ang="0">
                <a:pos x="38" y="299"/>
              </a:cxn>
              <a:cxn ang="0">
                <a:pos x="207" y="153"/>
              </a:cxn>
              <a:cxn ang="0">
                <a:pos x="194" y="169"/>
              </a:cxn>
              <a:cxn ang="0">
                <a:pos x="226" y="179"/>
              </a:cxn>
              <a:cxn ang="0">
                <a:pos x="303" y="256"/>
              </a:cxn>
              <a:cxn ang="0">
                <a:pos x="303" y="308"/>
              </a:cxn>
              <a:cxn ang="0">
                <a:pos x="303" y="308"/>
              </a:cxn>
              <a:cxn ang="0">
                <a:pos x="251" y="308"/>
              </a:cxn>
              <a:cxn ang="0">
                <a:pos x="174" y="231"/>
              </a:cxn>
              <a:cxn ang="0">
                <a:pos x="168" y="224"/>
              </a:cxn>
              <a:cxn ang="0">
                <a:pos x="160" y="238"/>
              </a:cxn>
              <a:cxn ang="0">
                <a:pos x="83" y="315"/>
              </a:cxn>
              <a:cxn ang="0">
                <a:pos x="30" y="315"/>
              </a:cxn>
              <a:cxn ang="0">
                <a:pos x="30" y="315"/>
              </a:cxn>
              <a:cxn ang="0">
                <a:pos x="30" y="263"/>
              </a:cxn>
              <a:cxn ang="0">
                <a:pos x="108" y="186"/>
              </a:cxn>
              <a:cxn ang="0">
                <a:pos x="151" y="179"/>
              </a:cxn>
              <a:cxn ang="0">
                <a:pos x="155" y="175"/>
              </a:cxn>
              <a:cxn ang="0">
                <a:pos x="136" y="154"/>
              </a:cxn>
              <a:cxn ang="0">
                <a:pos x="43" y="127"/>
              </a:cxn>
              <a:cxn ang="0">
                <a:pos x="22" y="27"/>
              </a:cxn>
              <a:cxn ang="0">
                <a:pos x="123" y="47"/>
              </a:cxn>
              <a:cxn ang="0">
                <a:pos x="149" y="140"/>
              </a:cxn>
              <a:cxn ang="0">
                <a:pos x="171" y="160"/>
              </a:cxn>
              <a:cxn ang="0">
                <a:pos x="193" y="140"/>
              </a:cxn>
              <a:cxn ang="0">
                <a:pos x="275" y="0"/>
              </a:cxn>
              <a:cxn ang="0">
                <a:pos x="283" y="8"/>
              </a:cxn>
              <a:cxn ang="0">
                <a:pos x="221" y="76"/>
              </a:cxn>
              <a:cxn ang="0">
                <a:pos x="229" y="83"/>
              </a:cxn>
              <a:cxn ang="0">
                <a:pos x="296" y="22"/>
              </a:cxn>
              <a:cxn ang="0">
                <a:pos x="304" y="30"/>
              </a:cxn>
              <a:cxn ang="0">
                <a:pos x="243" y="97"/>
              </a:cxn>
              <a:cxn ang="0">
                <a:pos x="250" y="105"/>
              </a:cxn>
              <a:cxn ang="0">
                <a:pos x="317" y="43"/>
              </a:cxn>
              <a:cxn ang="0">
                <a:pos x="325" y="51"/>
              </a:cxn>
              <a:cxn ang="0">
                <a:pos x="264" y="119"/>
              </a:cxn>
              <a:cxn ang="0">
                <a:pos x="271" y="126"/>
              </a:cxn>
              <a:cxn ang="0">
                <a:pos x="338" y="64"/>
              </a:cxn>
              <a:cxn ang="0">
                <a:pos x="346" y="72"/>
              </a:cxn>
              <a:cxn ang="0">
                <a:pos x="207" y="153"/>
              </a:cxn>
              <a:cxn ang="0">
                <a:pos x="287" y="301"/>
              </a:cxn>
              <a:cxn ang="0">
                <a:pos x="275" y="294"/>
              </a:cxn>
              <a:cxn ang="0">
                <a:pos x="192" y="211"/>
              </a:cxn>
              <a:cxn ang="0">
                <a:pos x="184" y="195"/>
              </a:cxn>
              <a:cxn ang="0">
                <a:pos x="190" y="229"/>
              </a:cxn>
              <a:cxn ang="0">
                <a:pos x="255" y="293"/>
              </a:cxn>
              <a:cxn ang="0">
                <a:pos x="287" y="301"/>
              </a:cxn>
            </a:cxnLst>
            <a:rect l="0" t="0" r="r" b="b"/>
            <a:pathLst>
              <a:path w="346" h="330">
                <a:moveTo>
                  <a:pt x="33" y="37"/>
                </a:moveTo>
                <a:cubicBezTo>
                  <a:pt x="23" y="47"/>
                  <a:pt x="22" y="64"/>
                  <a:pt x="29" y="83"/>
                </a:cubicBezTo>
                <a:cubicBezTo>
                  <a:pt x="27" y="69"/>
                  <a:pt x="29" y="57"/>
                  <a:pt x="37" y="49"/>
                </a:cubicBezTo>
                <a:cubicBezTo>
                  <a:pt x="53" y="33"/>
                  <a:pt x="89" y="41"/>
                  <a:pt x="116" y="69"/>
                </a:cubicBezTo>
                <a:cubicBezTo>
                  <a:pt x="127" y="79"/>
                  <a:pt x="134" y="91"/>
                  <a:pt x="139" y="102"/>
                </a:cubicBezTo>
                <a:cubicBezTo>
                  <a:pt x="136" y="87"/>
                  <a:pt x="127" y="71"/>
                  <a:pt x="112" y="56"/>
                </a:cubicBezTo>
                <a:cubicBezTo>
                  <a:pt x="85" y="29"/>
                  <a:pt x="49" y="20"/>
                  <a:pt x="33" y="37"/>
                </a:cubicBezTo>
                <a:close/>
                <a:moveTo>
                  <a:pt x="38" y="299"/>
                </a:moveTo>
                <a:cubicBezTo>
                  <a:pt x="34" y="288"/>
                  <a:pt x="37" y="276"/>
                  <a:pt x="45" y="267"/>
                </a:cubicBezTo>
                <a:cubicBezTo>
                  <a:pt x="110" y="202"/>
                  <a:pt x="110" y="202"/>
                  <a:pt x="110" y="202"/>
                </a:cubicBezTo>
                <a:cubicBezTo>
                  <a:pt x="119" y="193"/>
                  <a:pt x="133" y="191"/>
                  <a:pt x="144" y="196"/>
                </a:cubicBezTo>
                <a:cubicBezTo>
                  <a:pt x="138" y="197"/>
                  <a:pt x="132" y="200"/>
                  <a:pt x="128" y="205"/>
                </a:cubicBezTo>
                <a:cubicBezTo>
                  <a:pt x="45" y="287"/>
                  <a:pt x="45" y="287"/>
                  <a:pt x="45" y="287"/>
                </a:cubicBezTo>
                <a:cubicBezTo>
                  <a:pt x="42" y="291"/>
                  <a:pt x="39" y="295"/>
                  <a:pt x="38" y="299"/>
                </a:cubicBezTo>
                <a:close/>
                <a:moveTo>
                  <a:pt x="207" y="153"/>
                </a:moveTo>
                <a:cubicBezTo>
                  <a:pt x="194" y="169"/>
                  <a:pt x="194" y="169"/>
                  <a:pt x="194" y="169"/>
                </a:cubicBezTo>
                <a:cubicBezTo>
                  <a:pt x="205" y="167"/>
                  <a:pt x="217" y="170"/>
                  <a:pt x="226" y="179"/>
                </a:cubicBezTo>
                <a:cubicBezTo>
                  <a:pt x="303" y="256"/>
                  <a:pt x="303" y="256"/>
                  <a:pt x="303" y="256"/>
                </a:cubicBezTo>
                <a:cubicBezTo>
                  <a:pt x="317" y="270"/>
                  <a:pt x="317" y="294"/>
                  <a:pt x="303" y="308"/>
                </a:cubicBezTo>
                <a:cubicBezTo>
                  <a:pt x="303" y="308"/>
                  <a:pt x="303" y="308"/>
                  <a:pt x="303" y="308"/>
                </a:cubicBezTo>
                <a:cubicBezTo>
                  <a:pt x="289" y="323"/>
                  <a:pt x="265" y="323"/>
                  <a:pt x="251" y="308"/>
                </a:cubicBezTo>
                <a:cubicBezTo>
                  <a:pt x="174" y="231"/>
                  <a:pt x="174" y="231"/>
                  <a:pt x="174" y="231"/>
                </a:cubicBezTo>
                <a:cubicBezTo>
                  <a:pt x="172" y="229"/>
                  <a:pt x="170" y="227"/>
                  <a:pt x="168" y="224"/>
                </a:cubicBezTo>
                <a:cubicBezTo>
                  <a:pt x="167" y="229"/>
                  <a:pt x="164" y="234"/>
                  <a:pt x="160" y="238"/>
                </a:cubicBezTo>
                <a:cubicBezTo>
                  <a:pt x="83" y="315"/>
                  <a:pt x="83" y="315"/>
                  <a:pt x="83" y="315"/>
                </a:cubicBezTo>
                <a:cubicBezTo>
                  <a:pt x="68" y="330"/>
                  <a:pt x="45" y="330"/>
                  <a:pt x="30" y="315"/>
                </a:cubicBezTo>
                <a:cubicBezTo>
                  <a:pt x="30" y="315"/>
                  <a:pt x="30" y="315"/>
                  <a:pt x="30" y="315"/>
                </a:cubicBezTo>
                <a:cubicBezTo>
                  <a:pt x="16" y="301"/>
                  <a:pt x="16" y="277"/>
                  <a:pt x="30" y="263"/>
                </a:cubicBezTo>
                <a:cubicBezTo>
                  <a:pt x="108" y="186"/>
                  <a:pt x="108" y="186"/>
                  <a:pt x="108" y="186"/>
                </a:cubicBezTo>
                <a:cubicBezTo>
                  <a:pt x="119" y="174"/>
                  <a:pt x="137" y="172"/>
                  <a:pt x="151" y="179"/>
                </a:cubicBezTo>
                <a:cubicBezTo>
                  <a:pt x="155" y="175"/>
                  <a:pt x="155" y="175"/>
                  <a:pt x="155" y="175"/>
                </a:cubicBezTo>
                <a:cubicBezTo>
                  <a:pt x="136" y="154"/>
                  <a:pt x="136" y="154"/>
                  <a:pt x="136" y="154"/>
                </a:cubicBezTo>
                <a:cubicBezTo>
                  <a:pt x="112" y="168"/>
                  <a:pt x="73" y="157"/>
                  <a:pt x="43" y="127"/>
                </a:cubicBezTo>
                <a:cubicBezTo>
                  <a:pt x="10" y="94"/>
                  <a:pt x="0" y="49"/>
                  <a:pt x="22" y="27"/>
                </a:cubicBezTo>
                <a:cubicBezTo>
                  <a:pt x="44" y="5"/>
                  <a:pt x="89" y="14"/>
                  <a:pt x="123" y="47"/>
                </a:cubicBezTo>
                <a:cubicBezTo>
                  <a:pt x="152" y="77"/>
                  <a:pt x="163" y="116"/>
                  <a:pt x="149" y="140"/>
                </a:cubicBezTo>
                <a:cubicBezTo>
                  <a:pt x="171" y="160"/>
                  <a:pt x="171" y="160"/>
                  <a:pt x="171" y="160"/>
                </a:cubicBezTo>
                <a:cubicBezTo>
                  <a:pt x="193" y="140"/>
                  <a:pt x="193" y="140"/>
                  <a:pt x="193" y="140"/>
                </a:cubicBezTo>
                <a:cubicBezTo>
                  <a:pt x="161" y="85"/>
                  <a:pt x="240" y="28"/>
                  <a:pt x="275" y="0"/>
                </a:cubicBezTo>
                <a:cubicBezTo>
                  <a:pt x="283" y="8"/>
                  <a:pt x="283" y="8"/>
                  <a:pt x="283" y="8"/>
                </a:cubicBezTo>
                <a:cubicBezTo>
                  <a:pt x="221" y="76"/>
                  <a:pt x="221" y="76"/>
                  <a:pt x="221" y="76"/>
                </a:cubicBezTo>
                <a:cubicBezTo>
                  <a:pt x="229" y="83"/>
                  <a:pt x="229" y="83"/>
                  <a:pt x="229" y="83"/>
                </a:cubicBezTo>
                <a:cubicBezTo>
                  <a:pt x="296" y="22"/>
                  <a:pt x="296" y="22"/>
                  <a:pt x="296" y="22"/>
                </a:cubicBezTo>
                <a:cubicBezTo>
                  <a:pt x="304" y="30"/>
                  <a:pt x="304" y="30"/>
                  <a:pt x="304" y="30"/>
                </a:cubicBezTo>
                <a:cubicBezTo>
                  <a:pt x="243" y="97"/>
                  <a:pt x="243" y="97"/>
                  <a:pt x="243" y="97"/>
                </a:cubicBezTo>
                <a:cubicBezTo>
                  <a:pt x="250" y="105"/>
                  <a:pt x="250" y="105"/>
                  <a:pt x="250" y="105"/>
                </a:cubicBezTo>
                <a:cubicBezTo>
                  <a:pt x="317" y="43"/>
                  <a:pt x="317" y="43"/>
                  <a:pt x="317" y="43"/>
                </a:cubicBezTo>
                <a:cubicBezTo>
                  <a:pt x="325" y="51"/>
                  <a:pt x="325" y="51"/>
                  <a:pt x="325" y="51"/>
                </a:cubicBezTo>
                <a:cubicBezTo>
                  <a:pt x="264" y="119"/>
                  <a:pt x="264" y="119"/>
                  <a:pt x="264" y="119"/>
                </a:cubicBezTo>
                <a:cubicBezTo>
                  <a:pt x="271" y="126"/>
                  <a:pt x="271" y="126"/>
                  <a:pt x="271" y="126"/>
                </a:cubicBezTo>
                <a:cubicBezTo>
                  <a:pt x="338" y="64"/>
                  <a:pt x="338" y="64"/>
                  <a:pt x="338" y="64"/>
                </a:cubicBezTo>
                <a:cubicBezTo>
                  <a:pt x="346" y="72"/>
                  <a:pt x="346" y="72"/>
                  <a:pt x="346" y="72"/>
                </a:cubicBezTo>
                <a:cubicBezTo>
                  <a:pt x="317" y="107"/>
                  <a:pt x="262" y="186"/>
                  <a:pt x="207" y="153"/>
                </a:cubicBezTo>
                <a:close/>
                <a:moveTo>
                  <a:pt x="287" y="301"/>
                </a:moveTo>
                <a:cubicBezTo>
                  <a:pt x="282" y="299"/>
                  <a:pt x="279" y="297"/>
                  <a:pt x="275" y="294"/>
                </a:cubicBezTo>
                <a:cubicBezTo>
                  <a:pt x="192" y="211"/>
                  <a:pt x="192" y="211"/>
                  <a:pt x="192" y="211"/>
                </a:cubicBezTo>
                <a:cubicBezTo>
                  <a:pt x="188" y="206"/>
                  <a:pt x="185" y="201"/>
                  <a:pt x="184" y="195"/>
                </a:cubicBezTo>
                <a:cubicBezTo>
                  <a:pt x="179" y="206"/>
                  <a:pt x="181" y="220"/>
                  <a:pt x="190" y="229"/>
                </a:cubicBezTo>
                <a:cubicBezTo>
                  <a:pt x="255" y="293"/>
                  <a:pt x="255" y="293"/>
                  <a:pt x="255" y="293"/>
                </a:cubicBezTo>
                <a:cubicBezTo>
                  <a:pt x="263" y="302"/>
                  <a:pt x="276" y="304"/>
                  <a:pt x="287" y="301"/>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7755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e 48">
            <a:extLst>
              <a:ext uri="{FF2B5EF4-FFF2-40B4-BE49-F238E27FC236}">
                <a16:creationId xmlns:a16="http://schemas.microsoft.com/office/drawing/2014/main" id="{D26C827C-49BC-4010-9BBD-C90317C394E6}"/>
              </a:ext>
            </a:extLst>
          </p:cNvPr>
          <p:cNvGrpSpPr/>
          <p:nvPr/>
        </p:nvGrpSpPr>
        <p:grpSpPr>
          <a:xfrm>
            <a:off x="-2355662" y="4770129"/>
            <a:ext cx="9329485" cy="5294605"/>
            <a:chOff x="-2355662" y="4770129"/>
            <a:chExt cx="9329485" cy="5294605"/>
          </a:xfrm>
        </p:grpSpPr>
        <p:pic>
          <p:nvPicPr>
            <p:cNvPr id="51" name="Picture 17">
              <a:extLst>
                <a:ext uri="{FF2B5EF4-FFF2-40B4-BE49-F238E27FC236}">
                  <a16:creationId xmlns:a16="http://schemas.microsoft.com/office/drawing/2014/main" id="{49687ACC-F18D-40CC-A7EF-3134AE76D69E}"/>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52" name="Picture 17">
              <a:extLst>
                <a:ext uri="{FF2B5EF4-FFF2-40B4-BE49-F238E27FC236}">
                  <a16:creationId xmlns:a16="http://schemas.microsoft.com/office/drawing/2014/main" id="{C1B465E6-67BE-476D-B1F2-9401A074E70C}"/>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grpSp>
      <p:sp>
        <p:nvSpPr>
          <p:cNvPr id="30" name="ZoneTexte 29">
            <a:extLst>
              <a:ext uri="{FF2B5EF4-FFF2-40B4-BE49-F238E27FC236}">
                <a16:creationId xmlns:a16="http://schemas.microsoft.com/office/drawing/2014/main" id="{10484252-C850-4DEA-8297-EDB605AF9842}"/>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-7-</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50" name="ZoneTexte 49">
            <a:extLst>
              <a:ext uri="{FF2B5EF4-FFF2-40B4-BE49-F238E27FC236}">
                <a16:creationId xmlns:a16="http://schemas.microsoft.com/office/drawing/2014/main" id="{FE5FE03A-4FA4-4997-B598-30246BEDD003}"/>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endParaRPr lang="fr-FR" sz="2400" dirty="0">
              <a:solidFill>
                <a:schemeClr val="accent4">
                  <a:lumMod val="60000"/>
                  <a:lumOff val="40000"/>
                </a:schemeClr>
              </a:solidFill>
              <a:latin typeface="Freestyle Script" panose="030804020302050B0404" pitchFamily="66" charset="0"/>
              <a:ea typeface="KaiTi" panose="020B0503020204020204" pitchFamily="49" charset="-122"/>
              <a:cs typeface="Calibri" panose="020F0502020204030204" pitchFamily="34" charset="0"/>
            </a:endParaRPr>
          </a:p>
        </p:txBody>
      </p:sp>
      <p:pic>
        <p:nvPicPr>
          <p:cNvPr id="5" name="Image 4" descr="Une image contenant extérieur&#10;&#10;Description générée automatiquement">
            <a:extLst>
              <a:ext uri="{FF2B5EF4-FFF2-40B4-BE49-F238E27FC236}">
                <a16:creationId xmlns:a16="http://schemas.microsoft.com/office/drawing/2014/main" id="{16795584-4BCD-4BFA-AB49-94995B788CFD}"/>
              </a:ext>
            </a:extLst>
          </p:cNvPr>
          <p:cNvPicPr>
            <a:picLocks noChangeAspect="1"/>
          </p:cNvPicPr>
          <p:nvPr/>
        </p:nvPicPr>
        <p:blipFill rotWithShape="1">
          <a:blip r:embed="rId3">
            <a:extLst>
              <a:ext uri="{28A0092B-C50C-407E-A947-70E740481C1C}">
                <a14:useLocalDpi xmlns:a14="http://schemas.microsoft.com/office/drawing/2010/main" val="0"/>
              </a:ext>
            </a:extLst>
          </a:blip>
          <a:srcRect l="25245" r="44178"/>
          <a:stretch/>
        </p:blipFill>
        <p:spPr>
          <a:xfrm>
            <a:off x="5605568" y="4665979"/>
            <a:ext cx="899767" cy="1954381"/>
          </a:xfrm>
          <a:prstGeom prst="rect">
            <a:avLst/>
          </a:prstGeom>
        </p:spPr>
      </p:pic>
      <p:sp>
        <p:nvSpPr>
          <p:cNvPr id="38" name="Rectangle 37">
            <a:extLst>
              <a:ext uri="{FF2B5EF4-FFF2-40B4-BE49-F238E27FC236}">
                <a16:creationId xmlns:a16="http://schemas.microsoft.com/office/drawing/2014/main" id="{BF03DF5B-4509-4248-9AD1-E6E5FD4D1F39}"/>
              </a:ext>
            </a:extLst>
          </p:cNvPr>
          <p:cNvSpPr/>
          <p:nvPr/>
        </p:nvSpPr>
        <p:spPr>
          <a:xfrm>
            <a:off x="921" y="3519816"/>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Organigramme : Entrée manuelle 38">
            <a:extLst>
              <a:ext uri="{FF2B5EF4-FFF2-40B4-BE49-F238E27FC236}">
                <a16:creationId xmlns:a16="http://schemas.microsoft.com/office/drawing/2014/main" id="{D001EFFB-A553-4909-AE68-C7AC44BEB596}"/>
              </a:ext>
            </a:extLst>
          </p:cNvPr>
          <p:cNvSpPr/>
          <p:nvPr/>
        </p:nvSpPr>
        <p:spPr>
          <a:xfrm rot="10800000">
            <a:off x="545090" y="3519805"/>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495E1DC9-DF5A-4DE5-BD5C-36018102F495}"/>
              </a:ext>
            </a:extLst>
          </p:cNvPr>
          <p:cNvSpPr txBox="1"/>
          <p:nvPr/>
        </p:nvSpPr>
        <p:spPr>
          <a:xfrm>
            <a:off x="545089" y="3447794"/>
            <a:ext cx="5207309" cy="523220"/>
          </a:xfrm>
          <a:prstGeom prst="rect">
            <a:avLst/>
          </a:prstGeom>
          <a:noFill/>
        </p:spPr>
        <p:txBody>
          <a:bodyPr wrap="square" rtlCol="0" anchor="ctr">
            <a:spAutoFit/>
          </a:bodyPr>
          <a:lstStyle/>
          <a:p>
            <a:r>
              <a:rPr lang="fr-FR" sz="2800" dirty="0" err="1">
                <a:solidFill>
                  <a:schemeClr val="bg1"/>
                </a:solidFill>
                <a:latin typeface="Freestyle Script" panose="030804020302050B0404" pitchFamily="66" charset="0"/>
                <a:ea typeface="KaiTi" panose="020B0503020204020204" pitchFamily="49" charset="-122"/>
                <a:cs typeface="Calibri" panose="020F0502020204030204" pitchFamily="34" charset="0"/>
              </a:rPr>
              <a:t>Vercorsman</a:t>
            </a:r>
            <a:endPar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45" name="Rectangle 20">
            <a:extLst>
              <a:ext uri="{FF2B5EF4-FFF2-40B4-BE49-F238E27FC236}">
                <a16:creationId xmlns:a16="http://schemas.microsoft.com/office/drawing/2014/main" id="{C7AB436B-37F4-4BA9-93C4-37209B0A0B24}"/>
              </a:ext>
            </a:extLst>
          </p:cNvPr>
          <p:cNvSpPr>
            <a:spLocks noChangeArrowheads="1"/>
          </p:cNvSpPr>
          <p:nvPr/>
        </p:nvSpPr>
        <p:spPr bwMode="auto">
          <a:xfrm>
            <a:off x="0" y="377126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8" name="ZoneTexte 47">
            <a:extLst>
              <a:ext uri="{FF2B5EF4-FFF2-40B4-BE49-F238E27FC236}">
                <a16:creationId xmlns:a16="http://schemas.microsoft.com/office/drawing/2014/main" id="{CD2E05D8-FC55-4297-AC2F-CACAD93EB7AF}"/>
              </a:ext>
            </a:extLst>
          </p:cNvPr>
          <p:cNvSpPr txBox="1"/>
          <p:nvPr/>
        </p:nvSpPr>
        <p:spPr>
          <a:xfrm>
            <a:off x="264974" y="4254008"/>
            <a:ext cx="5340594" cy="2292935"/>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 Nazaire en Royans a accueilli les 27 et 28 Aout la 3</a:t>
            </a:r>
            <a:r>
              <a:rPr kumimoji="0" lang="fr-FR" altLang="fr-FR"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ème</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édition du Triathlon du Vercorsman. Cette année encore, de nombreux triathlètes ont fait le déplacement. Nager dans les eaux de la Bourne, pédaler sur les routes pittoresques du Vercors puis courir sur le célèbre aqueduc de St Nazaire en Royans... comment ne pas tomber sous le charme de tels sites ? Au menu proposé pour le triathlon XL ? 2200m de nage en guise d’hors d’œuvre servi dès 8h30, puis 120km à vélo avec les lacets de Combe Laval, les Gorges de la Bourne, le Mont Noir avant de replonger sur les rives paisibles de l'Isère, un plat de résistance copieux... avec ses 3000m de dénivelé à "avaler". Le dessert ? Un semi-marathon avec... cerise sur le gâteau... 4 passages sur l'illustre aqueduc ! Pas surprenant donc qu'un tel parcours ait attiré plusieurs triathlètes très connus, parmi les meilleurs mondiaux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Dores et déjà, Cédric Payre-</a:t>
            </a:r>
            <a:r>
              <a:rPr kumimoji="0" lang="fr-FR" altLang="fr-FR"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Ficout</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et Joël Wagner membres de l'association CAP TRIATHLON EVENTS, les organisateurs de ce triathlon peuvent se féliciter d'avoir imaginé et organisé une telle épreuve pour la troisième année. </a:t>
            </a:r>
          </a:p>
        </p:txBody>
      </p:sp>
      <p:sp>
        <p:nvSpPr>
          <p:cNvPr id="70" name="ZoneTexte 69">
            <a:extLst>
              <a:ext uri="{FF2B5EF4-FFF2-40B4-BE49-F238E27FC236}">
                <a16:creationId xmlns:a16="http://schemas.microsoft.com/office/drawing/2014/main" id="{5A7F76D8-D779-437A-A9C3-8A3F9A669B7F}"/>
              </a:ext>
            </a:extLst>
          </p:cNvPr>
          <p:cNvSpPr txBox="1"/>
          <p:nvPr/>
        </p:nvSpPr>
        <p:spPr>
          <a:xfrm>
            <a:off x="202539" y="3913570"/>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660 personnes au départ de l’EDF VERCORSMAN</a:t>
            </a:r>
          </a:p>
        </p:txBody>
      </p:sp>
      <p:sp>
        <p:nvSpPr>
          <p:cNvPr id="72" name="ZoneTexte 71">
            <a:extLst>
              <a:ext uri="{FF2B5EF4-FFF2-40B4-BE49-F238E27FC236}">
                <a16:creationId xmlns:a16="http://schemas.microsoft.com/office/drawing/2014/main" id="{4ED16278-D35C-402A-A1C0-50C9DAEBC422}"/>
              </a:ext>
            </a:extLst>
          </p:cNvPr>
          <p:cNvSpPr txBox="1"/>
          <p:nvPr/>
        </p:nvSpPr>
        <p:spPr>
          <a:xfrm>
            <a:off x="256591" y="6558877"/>
            <a:ext cx="6428732" cy="1107996"/>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 évènement qui, bien évidemment, ne peut exister sans l'aide précieuse des collectivités publiques et de généreux sponsors, et des quelques 200 bénévoles déployés sur tout le parcours.  Une consolation pour toutes celles et ceux qui n’ont pas pu  se rendre sur les différents sites de cet événement : un très large documentaire télévisé sera diffusé sur CANAL + Sport très prochainement grâce à la présence de nombreux cameramen présents tout au long de ce parcours dont 5 embarqués à moto : tout comme..... si vous y étiez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100" b="1" dirty="0">
                <a:latin typeface="Calibri" panose="020F0502020204030204" pitchFamily="34" charset="0"/>
                <a:ea typeface="Calibri" panose="020F0502020204030204" pitchFamily="34" charset="0"/>
                <a:cs typeface="Times New Roman" panose="02020603050405020304" pitchFamily="18" charset="0"/>
              </a:rPr>
              <a:t>Le programme de 2023 permettra aux enfants de participer sur le VERCORS KIDS !!!</a:t>
            </a:r>
            <a:endParaRPr kumimoji="0" lang="fr-FR" altLang="fr-FR"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CE22C10F-EDF0-4CD5-B0A7-F4E56753208C}"/>
              </a:ext>
            </a:extLst>
          </p:cNvPr>
          <p:cNvSpPr/>
          <p:nvPr/>
        </p:nvSpPr>
        <p:spPr>
          <a:xfrm>
            <a:off x="921" y="7702395"/>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Organigramme : Entrée manuelle 73">
            <a:extLst>
              <a:ext uri="{FF2B5EF4-FFF2-40B4-BE49-F238E27FC236}">
                <a16:creationId xmlns:a16="http://schemas.microsoft.com/office/drawing/2014/main" id="{2E4DC640-5242-4134-933A-25B0FAE31ABF}"/>
              </a:ext>
            </a:extLst>
          </p:cNvPr>
          <p:cNvSpPr/>
          <p:nvPr/>
        </p:nvSpPr>
        <p:spPr>
          <a:xfrm rot="10800000">
            <a:off x="545090" y="7702384"/>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20">
            <a:extLst>
              <a:ext uri="{FF2B5EF4-FFF2-40B4-BE49-F238E27FC236}">
                <a16:creationId xmlns:a16="http://schemas.microsoft.com/office/drawing/2014/main" id="{825AF1C2-15FA-4B49-9B35-163A5FC677DF}"/>
              </a:ext>
            </a:extLst>
          </p:cNvPr>
          <p:cNvSpPr>
            <a:spLocks noChangeArrowheads="1"/>
          </p:cNvSpPr>
          <p:nvPr/>
        </p:nvSpPr>
        <p:spPr bwMode="auto">
          <a:xfrm>
            <a:off x="0" y="7702384"/>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0" name="ZoneTexte 79">
            <a:extLst>
              <a:ext uri="{FF2B5EF4-FFF2-40B4-BE49-F238E27FC236}">
                <a16:creationId xmlns:a16="http://schemas.microsoft.com/office/drawing/2014/main" id="{B7524589-DC15-4CA6-BE66-F0E250E5E5ED}"/>
              </a:ext>
            </a:extLst>
          </p:cNvPr>
          <p:cNvSpPr txBox="1"/>
          <p:nvPr/>
        </p:nvSpPr>
        <p:spPr>
          <a:xfrm>
            <a:off x="208736" y="8080240"/>
            <a:ext cx="6440517" cy="261610"/>
          </a:xfrm>
          <a:prstGeom prst="rect">
            <a:avLst/>
          </a:prstGeom>
          <a:noFill/>
        </p:spPr>
        <p:txBody>
          <a:bodyPr wrap="square" rtlCol="0" anchor="ctr">
            <a:spAutoFit/>
          </a:bodyPr>
          <a:lstStyle/>
          <a:p>
            <a:pPr algn="just"/>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Saint-Nazaire en Royans « Challenge Emile </a:t>
            </a:r>
            <a:r>
              <a:rPr lang="fr-FR" sz="1100" b="1" dirty="0" err="1">
                <a:solidFill>
                  <a:srgbClr val="002060"/>
                </a:solidFill>
                <a:latin typeface="Calibri" panose="020F0502020204030204" pitchFamily="34" charset="0"/>
                <a:ea typeface="KaiTi" panose="020B0503020204020204" pitchFamily="49" charset="-122"/>
                <a:cs typeface="Calibri" panose="020F0502020204030204" pitchFamily="34" charset="0"/>
              </a:rPr>
              <a:t>Carniel</a:t>
            </a:r>
            <a:r>
              <a:rPr lang="fr-FR" sz="1100" b="1" dirty="0">
                <a:solidFill>
                  <a:srgbClr val="002060"/>
                </a:solidFill>
                <a:latin typeface="Calibri" panose="020F0502020204030204" pitchFamily="34" charset="0"/>
                <a:ea typeface="KaiTi" panose="020B0503020204020204" pitchFamily="49" charset="-122"/>
                <a:cs typeface="Calibri" panose="020F0502020204030204" pitchFamily="34" charset="0"/>
              </a:rPr>
              <a:t> 2022 »</a:t>
            </a:r>
          </a:p>
        </p:txBody>
      </p:sp>
      <p:sp>
        <p:nvSpPr>
          <p:cNvPr id="81" name="ZoneTexte 80">
            <a:extLst>
              <a:ext uri="{FF2B5EF4-FFF2-40B4-BE49-F238E27FC236}">
                <a16:creationId xmlns:a16="http://schemas.microsoft.com/office/drawing/2014/main" id="{D599D6DA-6871-499C-A475-2C5DBE46E921}"/>
              </a:ext>
            </a:extLst>
          </p:cNvPr>
          <p:cNvSpPr txBox="1"/>
          <p:nvPr/>
        </p:nvSpPr>
        <p:spPr>
          <a:xfrm>
            <a:off x="545089" y="7647809"/>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Les boules</a:t>
            </a:r>
          </a:p>
        </p:txBody>
      </p:sp>
      <p:sp>
        <p:nvSpPr>
          <p:cNvPr id="82" name="ZoneTexte 81">
            <a:extLst>
              <a:ext uri="{FF2B5EF4-FFF2-40B4-BE49-F238E27FC236}">
                <a16:creationId xmlns:a16="http://schemas.microsoft.com/office/drawing/2014/main" id="{F30CDBF0-D46B-408E-AC29-C98DFD100E1E}"/>
              </a:ext>
            </a:extLst>
          </p:cNvPr>
          <p:cNvSpPr txBox="1"/>
          <p:nvPr/>
        </p:nvSpPr>
        <p:spPr>
          <a:xfrm>
            <a:off x="2519515" y="8327088"/>
            <a:ext cx="4313375" cy="1107996"/>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100" dirty="0">
                <a:latin typeface="Calibri" panose="020F0502020204030204" pitchFamily="34" charset="0"/>
                <a:ea typeface="Calibri" panose="020F0502020204030204" pitchFamily="34" charset="0"/>
                <a:cs typeface="Times New Roman" panose="02020603050405020304" pitchFamily="18" charset="0"/>
              </a:rPr>
              <a:t>V</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endredi 19 août avait lieu sur le boulodrome nazairois le challenge       « Emile Carniel » en boules lyonnaises. Réunissant 32 doublettes toutes divisions, il a donné lieu à des parties âprement disputées.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Résultats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Finale : </a:t>
            </a:r>
            <a:r>
              <a:rPr kumimoji="0" lang="fr-FR" altLang="fr-FR"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Mussel</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Pierre, Benoit </a:t>
            </a:r>
            <a:r>
              <a:rPr kumimoji="0" lang="fr-FR" altLang="fr-FR"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Vercher</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battent Jean Luc </a:t>
            </a:r>
            <a:r>
              <a:rPr kumimoji="0" lang="fr-FR" altLang="fr-FR"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Dumarché</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Bastien Paradis 13 à 8</a:t>
            </a:r>
          </a:p>
        </p:txBody>
      </p:sp>
      <p:pic>
        <p:nvPicPr>
          <p:cNvPr id="10" name="Image 9" descr="Une image contenant personne, extérieur, groupe, posant&#10;&#10;Description générée automatiquement">
            <a:extLst>
              <a:ext uri="{FF2B5EF4-FFF2-40B4-BE49-F238E27FC236}">
                <a16:creationId xmlns:a16="http://schemas.microsoft.com/office/drawing/2014/main" id="{D2492F96-CCC5-4BD6-A4A3-5F67775840D0}"/>
              </a:ext>
            </a:extLst>
          </p:cNvPr>
          <p:cNvPicPr>
            <a:picLocks noChangeAspect="1"/>
          </p:cNvPicPr>
          <p:nvPr/>
        </p:nvPicPr>
        <p:blipFill rotWithShape="1">
          <a:blip r:embed="rId4">
            <a:extLst>
              <a:ext uri="{28A0092B-C50C-407E-A947-70E740481C1C}">
                <a14:useLocalDpi xmlns:a14="http://schemas.microsoft.com/office/drawing/2010/main" val="0"/>
              </a:ext>
            </a:extLst>
          </a:blip>
          <a:srcRect l="6590" t="1450" r="16121" b="48152"/>
          <a:stretch/>
        </p:blipFill>
        <p:spPr>
          <a:xfrm>
            <a:off x="329468" y="8356866"/>
            <a:ext cx="2190047" cy="1071055"/>
          </a:xfrm>
          <a:prstGeom prst="rect">
            <a:avLst/>
          </a:prstGeom>
        </p:spPr>
      </p:pic>
      <p:grpSp>
        <p:nvGrpSpPr>
          <p:cNvPr id="11" name="Groupe 10">
            <a:extLst>
              <a:ext uri="{FF2B5EF4-FFF2-40B4-BE49-F238E27FC236}">
                <a16:creationId xmlns:a16="http://schemas.microsoft.com/office/drawing/2014/main" id="{E31D187C-C96B-4600-85C2-FA7F66597648}"/>
              </a:ext>
            </a:extLst>
          </p:cNvPr>
          <p:cNvGrpSpPr/>
          <p:nvPr/>
        </p:nvGrpSpPr>
        <p:grpSpPr>
          <a:xfrm>
            <a:off x="88900" y="3579271"/>
            <a:ext cx="330651" cy="302045"/>
            <a:chOff x="-1721312" y="3734399"/>
            <a:chExt cx="1055123" cy="963842"/>
          </a:xfrm>
        </p:grpSpPr>
        <p:sp>
          <p:nvSpPr>
            <p:cNvPr id="105" name="Freeform 6">
              <a:extLst>
                <a:ext uri="{FF2B5EF4-FFF2-40B4-BE49-F238E27FC236}">
                  <a16:creationId xmlns:a16="http://schemas.microsoft.com/office/drawing/2014/main" id="{BE0B4F23-8BD8-4C4C-8676-C275C446F24E}"/>
                </a:ext>
              </a:extLst>
            </p:cNvPr>
            <p:cNvSpPr>
              <a:spLocks/>
            </p:cNvSpPr>
            <p:nvPr/>
          </p:nvSpPr>
          <p:spPr bwMode="auto">
            <a:xfrm>
              <a:off x="-905136" y="3734399"/>
              <a:ext cx="238947" cy="238947"/>
            </a:xfrm>
            <a:custGeom>
              <a:avLst/>
              <a:gdLst>
                <a:gd name="T0" fmla="*/ 165 w 199"/>
                <a:gd name="T1" fmla="*/ 162 h 199"/>
                <a:gd name="T2" fmla="*/ 162 w 199"/>
                <a:gd name="T3" fmla="*/ 35 h 199"/>
                <a:gd name="T4" fmla="*/ 35 w 199"/>
                <a:gd name="T5" fmla="*/ 38 h 199"/>
                <a:gd name="T6" fmla="*/ 38 w 199"/>
                <a:gd name="T7" fmla="*/ 165 h 199"/>
                <a:gd name="T8" fmla="*/ 165 w 199"/>
                <a:gd name="T9" fmla="*/ 162 h 199"/>
              </a:gdLst>
              <a:ahLst/>
              <a:cxnLst>
                <a:cxn ang="0">
                  <a:pos x="T0" y="T1"/>
                </a:cxn>
                <a:cxn ang="0">
                  <a:pos x="T2" y="T3"/>
                </a:cxn>
                <a:cxn ang="0">
                  <a:pos x="T4" y="T5"/>
                </a:cxn>
                <a:cxn ang="0">
                  <a:pos x="T6" y="T7"/>
                </a:cxn>
                <a:cxn ang="0">
                  <a:pos x="T8" y="T9"/>
                </a:cxn>
              </a:cxnLst>
              <a:rect l="0" t="0" r="r" b="b"/>
              <a:pathLst>
                <a:path w="199" h="199">
                  <a:moveTo>
                    <a:pt x="165" y="162"/>
                  </a:moveTo>
                  <a:cubicBezTo>
                    <a:pt x="199" y="126"/>
                    <a:pt x="198" y="69"/>
                    <a:pt x="162" y="35"/>
                  </a:cubicBezTo>
                  <a:cubicBezTo>
                    <a:pt x="126" y="0"/>
                    <a:pt x="69" y="2"/>
                    <a:pt x="35" y="38"/>
                  </a:cubicBezTo>
                  <a:cubicBezTo>
                    <a:pt x="0" y="74"/>
                    <a:pt x="2" y="131"/>
                    <a:pt x="38" y="165"/>
                  </a:cubicBezTo>
                  <a:cubicBezTo>
                    <a:pt x="74" y="199"/>
                    <a:pt x="131" y="198"/>
                    <a:pt x="165" y="162"/>
                  </a:cubicBezTo>
                  <a:close/>
                </a:path>
              </a:pathLst>
            </a:custGeom>
            <a:solidFill>
              <a:srgbClr val="4C4A91"/>
            </a:solidFill>
            <a:ln>
              <a:noFill/>
            </a:ln>
          </p:spPr>
          <p:txBody>
            <a:bodyPr vert="horz" wrap="square" lIns="91440" tIns="45720" rIns="91440" bIns="45720" numCol="1" anchor="t" anchorCtr="0" compatLnSpc="1">
              <a:prstTxWarp prst="textNoShape">
                <a:avLst/>
              </a:prstTxWarp>
            </a:bodyPr>
            <a:lstStyle/>
            <a:p>
              <a:endParaRPr lang="en-GB"/>
            </a:p>
          </p:txBody>
        </p:sp>
        <p:sp>
          <p:nvSpPr>
            <p:cNvPr id="106" name="Freeform 7">
              <a:extLst>
                <a:ext uri="{FF2B5EF4-FFF2-40B4-BE49-F238E27FC236}">
                  <a16:creationId xmlns:a16="http://schemas.microsoft.com/office/drawing/2014/main" id="{D0913D11-E462-4CF9-90EF-3BA3D81262C5}"/>
                </a:ext>
              </a:extLst>
            </p:cNvPr>
            <p:cNvSpPr>
              <a:spLocks/>
            </p:cNvSpPr>
            <p:nvPr/>
          </p:nvSpPr>
          <p:spPr bwMode="auto">
            <a:xfrm>
              <a:off x="-1721312" y="3887432"/>
              <a:ext cx="888666" cy="397349"/>
            </a:xfrm>
            <a:custGeom>
              <a:avLst/>
              <a:gdLst>
                <a:gd name="T0" fmla="*/ 693 w 744"/>
                <a:gd name="T1" fmla="*/ 56 h 335"/>
                <a:gd name="T2" fmla="*/ 364 w 744"/>
                <a:gd name="T3" fmla="*/ 12 h 335"/>
                <a:gd name="T4" fmla="*/ 381 w 744"/>
                <a:gd name="T5" fmla="*/ 74 h 335"/>
                <a:gd name="T6" fmla="*/ 474 w 744"/>
                <a:gd name="T7" fmla="*/ 64 h 335"/>
                <a:gd name="T8" fmla="*/ 545 w 744"/>
                <a:gd name="T9" fmla="*/ 46 h 335"/>
                <a:gd name="T10" fmla="*/ 636 w 744"/>
                <a:gd name="T11" fmla="*/ 72 h 335"/>
                <a:gd name="T12" fmla="*/ 685 w 744"/>
                <a:gd name="T13" fmla="*/ 120 h 335"/>
                <a:gd name="T14" fmla="*/ 676 w 744"/>
                <a:gd name="T15" fmla="*/ 154 h 335"/>
                <a:gd name="T16" fmla="*/ 619 w 744"/>
                <a:gd name="T17" fmla="*/ 157 h 335"/>
                <a:gd name="T18" fmla="*/ 619 w 744"/>
                <a:gd name="T19" fmla="*/ 157 h 335"/>
                <a:gd name="T20" fmla="*/ 597 w 744"/>
                <a:gd name="T21" fmla="*/ 142 h 335"/>
                <a:gd name="T22" fmla="*/ 545 w 744"/>
                <a:gd name="T23" fmla="*/ 126 h 335"/>
                <a:gd name="T24" fmla="*/ 451 w 744"/>
                <a:gd name="T25" fmla="*/ 205 h 335"/>
                <a:gd name="T26" fmla="*/ 405 w 744"/>
                <a:gd name="T27" fmla="*/ 210 h 335"/>
                <a:gd name="T28" fmla="*/ 324 w 744"/>
                <a:gd name="T29" fmla="*/ 199 h 335"/>
                <a:gd name="T30" fmla="*/ 298 w 744"/>
                <a:gd name="T31" fmla="*/ 182 h 335"/>
                <a:gd name="T32" fmla="*/ 298 w 744"/>
                <a:gd name="T33" fmla="*/ 176 h 335"/>
                <a:gd name="T34" fmla="*/ 242 w 744"/>
                <a:gd name="T35" fmla="*/ 132 h 335"/>
                <a:gd name="T36" fmla="*/ 79 w 744"/>
                <a:gd name="T37" fmla="*/ 136 h 335"/>
                <a:gd name="T38" fmla="*/ 82 w 744"/>
                <a:gd name="T39" fmla="*/ 160 h 335"/>
                <a:gd name="T40" fmla="*/ 115 w 744"/>
                <a:gd name="T41" fmla="*/ 156 h 335"/>
                <a:gd name="T42" fmla="*/ 252 w 744"/>
                <a:gd name="T43" fmla="*/ 159 h 335"/>
                <a:gd name="T44" fmla="*/ 274 w 744"/>
                <a:gd name="T45" fmla="*/ 176 h 335"/>
                <a:gd name="T46" fmla="*/ 274 w 744"/>
                <a:gd name="T47" fmla="*/ 182 h 335"/>
                <a:gd name="T48" fmla="*/ 338 w 744"/>
                <a:gd name="T49" fmla="*/ 226 h 335"/>
                <a:gd name="T50" fmla="*/ 477 w 744"/>
                <a:gd name="T51" fmla="*/ 228 h 335"/>
                <a:gd name="T52" fmla="*/ 456 w 744"/>
                <a:gd name="T53" fmla="*/ 289 h 335"/>
                <a:gd name="T54" fmla="*/ 469 w 744"/>
                <a:gd name="T55" fmla="*/ 289 h 335"/>
                <a:gd name="T56" fmla="*/ 576 w 744"/>
                <a:gd name="T57" fmla="*/ 281 h 335"/>
                <a:gd name="T58" fmla="*/ 622 w 744"/>
                <a:gd name="T59" fmla="*/ 269 h 335"/>
                <a:gd name="T60" fmla="*/ 664 w 744"/>
                <a:gd name="T61" fmla="*/ 235 h 335"/>
                <a:gd name="T62" fmla="*/ 666 w 744"/>
                <a:gd name="T63" fmla="*/ 237 h 335"/>
                <a:gd name="T64" fmla="*/ 652 w 744"/>
                <a:gd name="T65" fmla="*/ 262 h 335"/>
                <a:gd name="T66" fmla="*/ 591 w 744"/>
                <a:gd name="T67" fmla="*/ 286 h 335"/>
                <a:gd name="T68" fmla="*/ 494 w 744"/>
                <a:gd name="T69" fmla="*/ 297 h 335"/>
                <a:gd name="T70" fmla="*/ 456 w 744"/>
                <a:gd name="T71" fmla="*/ 297 h 335"/>
                <a:gd name="T72" fmla="*/ 246 w 744"/>
                <a:gd name="T73" fmla="*/ 269 h 335"/>
                <a:gd name="T74" fmla="*/ 65 w 744"/>
                <a:gd name="T75" fmla="*/ 311 h 335"/>
                <a:gd name="T76" fmla="*/ 1 w 744"/>
                <a:gd name="T77" fmla="*/ 315 h 335"/>
                <a:gd name="T78" fmla="*/ 65 w 744"/>
                <a:gd name="T79" fmla="*/ 335 h 335"/>
                <a:gd name="T80" fmla="*/ 164 w 744"/>
                <a:gd name="T81" fmla="*/ 313 h 335"/>
                <a:gd name="T82" fmla="*/ 302 w 744"/>
                <a:gd name="T83" fmla="*/ 303 h 335"/>
                <a:gd name="T84" fmla="*/ 469 w 744"/>
                <a:gd name="T85" fmla="*/ 321 h 335"/>
                <a:gd name="T86" fmla="*/ 596 w 744"/>
                <a:gd name="T87" fmla="*/ 310 h 335"/>
                <a:gd name="T88" fmla="*/ 614 w 744"/>
                <a:gd name="T89" fmla="*/ 305 h 335"/>
                <a:gd name="T90" fmla="*/ 675 w 744"/>
                <a:gd name="T91" fmla="*/ 273 h 335"/>
                <a:gd name="T92" fmla="*/ 690 w 744"/>
                <a:gd name="T93" fmla="*/ 237 h 335"/>
                <a:gd name="T94" fmla="*/ 690 w 744"/>
                <a:gd name="T95" fmla="*/ 237 h 335"/>
                <a:gd name="T96" fmla="*/ 670 w 744"/>
                <a:gd name="T97" fmla="*/ 211 h 335"/>
                <a:gd name="T98" fmla="*/ 719 w 744"/>
                <a:gd name="T99" fmla="*/ 7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4" h="335">
                  <a:moveTo>
                    <a:pt x="719" y="72"/>
                  </a:moveTo>
                  <a:cubicBezTo>
                    <a:pt x="712" y="65"/>
                    <a:pt x="703" y="60"/>
                    <a:pt x="693" y="56"/>
                  </a:cubicBezTo>
                  <a:cubicBezTo>
                    <a:pt x="665" y="42"/>
                    <a:pt x="571" y="0"/>
                    <a:pt x="460" y="0"/>
                  </a:cubicBezTo>
                  <a:cubicBezTo>
                    <a:pt x="429" y="0"/>
                    <a:pt x="396" y="3"/>
                    <a:pt x="364" y="12"/>
                  </a:cubicBezTo>
                  <a:cubicBezTo>
                    <a:pt x="347" y="17"/>
                    <a:pt x="337" y="34"/>
                    <a:pt x="342" y="51"/>
                  </a:cubicBezTo>
                  <a:cubicBezTo>
                    <a:pt x="346" y="68"/>
                    <a:pt x="364" y="78"/>
                    <a:pt x="381" y="74"/>
                  </a:cubicBezTo>
                  <a:cubicBezTo>
                    <a:pt x="407" y="67"/>
                    <a:pt x="434" y="64"/>
                    <a:pt x="460" y="64"/>
                  </a:cubicBezTo>
                  <a:cubicBezTo>
                    <a:pt x="465" y="64"/>
                    <a:pt x="470" y="64"/>
                    <a:pt x="474" y="64"/>
                  </a:cubicBezTo>
                  <a:cubicBezTo>
                    <a:pt x="496" y="52"/>
                    <a:pt x="520" y="46"/>
                    <a:pt x="544" y="46"/>
                  </a:cubicBezTo>
                  <a:cubicBezTo>
                    <a:pt x="545" y="46"/>
                    <a:pt x="545" y="46"/>
                    <a:pt x="545" y="46"/>
                  </a:cubicBezTo>
                  <a:cubicBezTo>
                    <a:pt x="569" y="46"/>
                    <a:pt x="593" y="52"/>
                    <a:pt x="618" y="63"/>
                  </a:cubicBezTo>
                  <a:cubicBezTo>
                    <a:pt x="624" y="66"/>
                    <a:pt x="630" y="69"/>
                    <a:pt x="636" y="72"/>
                  </a:cubicBezTo>
                  <a:cubicBezTo>
                    <a:pt x="656" y="83"/>
                    <a:pt x="669" y="95"/>
                    <a:pt x="673" y="98"/>
                  </a:cubicBezTo>
                  <a:cubicBezTo>
                    <a:pt x="680" y="104"/>
                    <a:pt x="684" y="111"/>
                    <a:pt x="685" y="120"/>
                  </a:cubicBezTo>
                  <a:cubicBezTo>
                    <a:pt x="686" y="122"/>
                    <a:pt x="686" y="124"/>
                    <a:pt x="686" y="126"/>
                  </a:cubicBezTo>
                  <a:cubicBezTo>
                    <a:pt x="687" y="136"/>
                    <a:pt x="683" y="146"/>
                    <a:pt x="676" y="154"/>
                  </a:cubicBezTo>
                  <a:cubicBezTo>
                    <a:pt x="668" y="163"/>
                    <a:pt x="657" y="167"/>
                    <a:pt x="646" y="167"/>
                  </a:cubicBezTo>
                  <a:cubicBezTo>
                    <a:pt x="636" y="167"/>
                    <a:pt x="627" y="164"/>
                    <a:pt x="619" y="157"/>
                  </a:cubicBezTo>
                  <a:cubicBezTo>
                    <a:pt x="619" y="157"/>
                    <a:pt x="619" y="157"/>
                    <a:pt x="619" y="157"/>
                  </a:cubicBezTo>
                  <a:cubicBezTo>
                    <a:pt x="619" y="157"/>
                    <a:pt x="619" y="157"/>
                    <a:pt x="619" y="157"/>
                  </a:cubicBezTo>
                  <a:cubicBezTo>
                    <a:pt x="618" y="156"/>
                    <a:pt x="616" y="154"/>
                    <a:pt x="614" y="153"/>
                  </a:cubicBezTo>
                  <a:cubicBezTo>
                    <a:pt x="610" y="150"/>
                    <a:pt x="604" y="146"/>
                    <a:pt x="597" y="142"/>
                  </a:cubicBezTo>
                  <a:cubicBezTo>
                    <a:pt x="579" y="132"/>
                    <a:pt x="561" y="126"/>
                    <a:pt x="545" y="126"/>
                  </a:cubicBezTo>
                  <a:cubicBezTo>
                    <a:pt x="545" y="126"/>
                    <a:pt x="545" y="126"/>
                    <a:pt x="545" y="126"/>
                  </a:cubicBezTo>
                  <a:cubicBezTo>
                    <a:pt x="523" y="150"/>
                    <a:pt x="506" y="174"/>
                    <a:pt x="490" y="203"/>
                  </a:cubicBezTo>
                  <a:cubicBezTo>
                    <a:pt x="477" y="204"/>
                    <a:pt x="464" y="204"/>
                    <a:pt x="451" y="205"/>
                  </a:cubicBezTo>
                  <a:cubicBezTo>
                    <a:pt x="444" y="211"/>
                    <a:pt x="434" y="215"/>
                    <a:pt x="424" y="215"/>
                  </a:cubicBezTo>
                  <a:cubicBezTo>
                    <a:pt x="418" y="215"/>
                    <a:pt x="411" y="213"/>
                    <a:pt x="405" y="210"/>
                  </a:cubicBezTo>
                  <a:cubicBezTo>
                    <a:pt x="403" y="209"/>
                    <a:pt x="400" y="207"/>
                    <a:pt x="398" y="205"/>
                  </a:cubicBezTo>
                  <a:cubicBezTo>
                    <a:pt x="368" y="205"/>
                    <a:pt x="342" y="203"/>
                    <a:pt x="324" y="199"/>
                  </a:cubicBezTo>
                  <a:cubicBezTo>
                    <a:pt x="314" y="197"/>
                    <a:pt x="307" y="193"/>
                    <a:pt x="303" y="190"/>
                  </a:cubicBezTo>
                  <a:cubicBezTo>
                    <a:pt x="299" y="187"/>
                    <a:pt x="298" y="185"/>
                    <a:pt x="298" y="182"/>
                  </a:cubicBezTo>
                  <a:cubicBezTo>
                    <a:pt x="298" y="182"/>
                    <a:pt x="298" y="181"/>
                    <a:pt x="298" y="181"/>
                  </a:cubicBezTo>
                  <a:cubicBezTo>
                    <a:pt x="298" y="179"/>
                    <a:pt x="298" y="177"/>
                    <a:pt x="298" y="176"/>
                  </a:cubicBezTo>
                  <a:cubicBezTo>
                    <a:pt x="298" y="165"/>
                    <a:pt x="293" y="155"/>
                    <a:pt x="285" y="149"/>
                  </a:cubicBezTo>
                  <a:cubicBezTo>
                    <a:pt x="274" y="140"/>
                    <a:pt x="259" y="135"/>
                    <a:pt x="242" y="132"/>
                  </a:cubicBezTo>
                  <a:cubicBezTo>
                    <a:pt x="225" y="129"/>
                    <a:pt x="205" y="128"/>
                    <a:pt x="186" y="128"/>
                  </a:cubicBezTo>
                  <a:cubicBezTo>
                    <a:pt x="132" y="128"/>
                    <a:pt x="79" y="136"/>
                    <a:pt x="79" y="136"/>
                  </a:cubicBezTo>
                  <a:cubicBezTo>
                    <a:pt x="73" y="137"/>
                    <a:pt x="68" y="143"/>
                    <a:pt x="69" y="150"/>
                  </a:cubicBezTo>
                  <a:cubicBezTo>
                    <a:pt x="70" y="156"/>
                    <a:pt x="76" y="161"/>
                    <a:pt x="82" y="160"/>
                  </a:cubicBezTo>
                  <a:cubicBezTo>
                    <a:pt x="82" y="160"/>
                    <a:pt x="82" y="160"/>
                    <a:pt x="82" y="160"/>
                  </a:cubicBezTo>
                  <a:cubicBezTo>
                    <a:pt x="83" y="160"/>
                    <a:pt x="95" y="158"/>
                    <a:pt x="115" y="156"/>
                  </a:cubicBezTo>
                  <a:cubicBezTo>
                    <a:pt x="134" y="154"/>
                    <a:pt x="160" y="152"/>
                    <a:pt x="186" y="152"/>
                  </a:cubicBezTo>
                  <a:cubicBezTo>
                    <a:pt x="210" y="152"/>
                    <a:pt x="235" y="154"/>
                    <a:pt x="252" y="159"/>
                  </a:cubicBezTo>
                  <a:cubicBezTo>
                    <a:pt x="260" y="161"/>
                    <a:pt x="266" y="164"/>
                    <a:pt x="270" y="167"/>
                  </a:cubicBezTo>
                  <a:cubicBezTo>
                    <a:pt x="273" y="171"/>
                    <a:pt x="274" y="172"/>
                    <a:pt x="274" y="176"/>
                  </a:cubicBezTo>
                  <a:cubicBezTo>
                    <a:pt x="274" y="176"/>
                    <a:pt x="274" y="177"/>
                    <a:pt x="274" y="178"/>
                  </a:cubicBezTo>
                  <a:cubicBezTo>
                    <a:pt x="274" y="179"/>
                    <a:pt x="274" y="181"/>
                    <a:pt x="274" y="182"/>
                  </a:cubicBezTo>
                  <a:cubicBezTo>
                    <a:pt x="274" y="193"/>
                    <a:pt x="280" y="203"/>
                    <a:pt x="288" y="209"/>
                  </a:cubicBezTo>
                  <a:cubicBezTo>
                    <a:pt x="301" y="219"/>
                    <a:pt x="317" y="223"/>
                    <a:pt x="338" y="226"/>
                  </a:cubicBezTo>
                  <a:cubicBezTo>
                    <a:pt x="358" y="228"/>
                    <a:pt x="382" y="229"/>
                    <a:pt x="407" y="229"/>
                  </a:cubicBezTo>
                  <a:cubicBezTo>
                    <a:pt x="430" y="229"/>
                    <a:pt x="453" y="229"/>
                    <a:pt x="477" y="228"/>
                  </a:cubicBezTo>
                  <a:cubicBezTo>
                    <a:pt x="472" y="237"/>
                    <a:pt x="467" y="247"/>
                    <a:pt x="463" y="258"/>
                  </a:cubicBezTo>
                  <a:cubicBezTo>
                    <a:pt x="459" y="270"/>
                    <a:pt x="456" y="280"/>
                    <a:pt x="456" y="289"/>
                  </a:cubicBezTo>
                  <a:cubicBezTo>
                    <a:pt x="460" y="289"/>
                    <a:pt x="464" y="289"/>
                    <a:pt x="468" y="289"/>
                  </a:cubicBezTo>
                  <a:cubicBezTo>
                    <a:pt x="469" y="289"/>
                    <a:pt x="469" y="289"/>
                    <a:pt x="469" y="289"/>
                  </a:cubicBezTo>
                  <a:cubicBezTo>
                    <a:pt x="479" y="289"/>
                    <a:pt x="488" y="289"/>
                    <a:pt x="496" y="289"/>
                  </a:cubicBezTo>
                  <a:cubicBezTo>
                    <a:pt x="526" y="288"/>
                    <a:pt x="553" y="285"/>
                    <a:pt x="576" y="281"/>
                  </a:cubicBezTo>
                  <a:cubicBezTo>
                    <a:pt x="579" y="281"/>
                    <a:pt x="581" y="280"/>
                    <a:pt x="584" y="279"/>
                  </a:cubicBezTo>
                  <a:cubicBezTo>
                    <a:pt x="599" y="277"/>
                    <a:pt x="612" y="273"/>
                    <a:pt x="622" y="269"/>
                  </a:cubicBezTo>
                  <a:cubicBezTo>
                    <a:pt x="632" y="255"/>
                    <a:pt x="643" y="242"/>
                    <a:pt x="653" y="230"/>
                  </a:cubicBezTo>
                  <a:cubicBezTo>
                    <a:pt x="658" y="232"/>
                    <a:pt x="662" y="233"/>
                    <a:pt x="664" y="235"/>
                  </a:cubicBezTo>
                  <a:cubicBezTo>
                    <a:pt x="667" y="237"/>
                    <a:pt x="666" y="236"/>
                    <a:pt x="666" y="237"/>
                  </a:cubicBezTo>
                  <a:cubicBezTo>
                    <a:pt x="666" y="237"/>
                    <a:pt x="666" y="237"/>
                    <a:pt x="666" y="237"/>
                  </a:cubicBezTo>
                  <a:cubicBezTo>
                    <a:pt x="666" y="244"/>
                    <a:pt x="663" y="250"/>
                    <a:pt x="657" y="257"/>
                  </a:cubicBezTo>
                  <a:cubicBezTo>
                    <a:pt x="656" y="258"/>
                    <a:pt x="654" y="260"/>
                    <a:pt x="652" y="262"/>
                  </a:cubicBezTo>
                  <a:cubicBezTo>
                    <a:pt x="643" y="269"/>
                    <a:pt x="630" y="275"/>
                    <a:pt x="614" y="280"/>
                  </a:cubicBezTo>
                  <a:cubicBezTo>
                    <a:pt x="607" y="282"/>
                    <a:pt x="599" y="284"/>
                    <a:pt x="591" y="286"/>
                  </a:cubicBezTo>
                  <a:cubicBezTo>
                    <a:pt x="587" y="287"/>
                    <a:pt x="582" y="288"/>
                    <a:pt x="577" y="289"/>
                  </a:cubicBezTo>
                  <a:cubicBezTo>
                    <a:pt x="552" y="294"/>
                    <a:pt x="523" y="296"/>
                    <a:pt x="494" y="297"/>
                  </a:cubicBezTo>
                  <a:cubicBezTo>
                    <a:pt x="486" y="297"/>
                    <a:pt x="478" y="297"/>
                    <a:pt x="469" y="297"/>
                  </a:cubicBezTo>
                  <a:cubicBezTo>
                    <a:pt x="465" y="297"/>
                    <a:pt x="460" y="297"/>
                    <a:pt x="456" y="297"/>
                  </a:cubicBezTo>
                  <a:cubicBezTo>
                    <a:pt x="395" y="296"/>
                    <a:pt x="337" y="289"/>
                    <a:pt x="310" y="280"/>
                  </a:cubicBezTo>
                  <a:cubicBezTo>
                    <a:pt x="286" y="272"/>
                    <a:pt x="265" y="269"/>
                    <a:pt x="246" y="269"/>
                  </a:cubicBezTo>
                  <a:cubicBezTo>
                    <a:pt x="210" y="269"/>
                    <a:pt x="182" y="280"/>
                    <a:pt x="155" y="291"/>
                  </a:cubicBezTo>
                  <a:cubicBezTo>
                    <a:pt x="127" y="301"/>
                    <a:pt x="101" y="311"/>
                    <a:pt x="65" y="311"/>
                  </a:cubicBezTo>
                  <a:cubicBezTo>
                    <a:pt x="50" y="311"/>
                    <a:pt x="34" y="309"/>
                    <a:pt x="15" y="305"/>
                  </a:cubicBezTo>
                  <a:cubicBezTo>
                    <a:pt x="9" y="304"/>
                    <a:pt x="2" y="308"/>
                    <a:pt x="1" y="315"/>
                  </a:cubicBezTo>
                  <a:cubicBezTo>
                    <a:pt x="0" y="321"/>
                    <a:pt x="4" y="327"/>
                    <a:pt x="10" y="329"/>
                  </a:cubicBezTo>
                  <a:cubicBezTo>
                    <a:pt x="30" y="333"/>
                    <a:pt x="48" y="335"/>
                    <a:pt x="65" y="335"/>
                  </a:cubicBezTo>
                  <a:cubicBezTo>
                    <a:pt x="65" y="335"/>
                    <a:pt x="65" y="335"/>
                    <a:pt x="65" y="335"/>
                  </a:cubicBezTo>
                  <a:cubicBezTo>
                    <a:pt x="105" y="335"/>
                    <a:pt x="136" y="324"/>
                    <a:pt x="164" y="313"/>
                  </a:cubicBezTo>
                  <a:cubicBezTo>
                    <a:pt x="191" y="302"/>
                    <a:pt x="216" y="293"/>
                    <a:pt x="246" y="293"/>
                  </a:cubicBezTo>
                  <a:cubicBezTo>
                    <a:pt x="263" y="293"/>
                    <a:pt x="281" y="296"/>
                    <a:pt x="302" y="303"/>
                  </a:cubicBezTo>
                  <a:cubicBezTo>
                    <a:pt x="335" y="313"/>
                    <a:pt x="396" y="321"/>
                    <a:pt x="461" y="321"/>
                  </a:cubicBezTo>
                  <a:cubicBezTo>
                    <a:pt x="464" y="321"/>
                    <a:pt x="467" y="321"/>
                    <a:pt x="469" y="321"/>
                  </a:cubicBezTo>
                  <a:cubicBezTo>
                    <a:pt x="474" y="321"/>
                    <a:pt x="479" y="321"/>
                    <a:pt x="484" y="321"/>
                  </a:cubicBezTo>
                  <a:cubicBezTo>
                    <a:pt x="523" y="320"/>
                    <a:pt x="562" y="317"/>
                    <a:pt x="596" y="310"/>
                  </a:cubicBezTo>
                  <a:cubicBezTo>
                    <a:pt x="601" y="309"/>
                    <a:pt x="606" y="307"/>
                    <a:pt x="611" y="306"/>
                  </a:cubicBezTo>
                  <a:cubicBezTo>
                    <a:pt x="612" y="306"/>
                    <a:pt x="613" y="305"/>
                    <a:pt x="614" y="305"/>
                  </a:cubicBezTo>
                  <a:cubicBezTo>
                    <a:pt x="635" y="299"/>
                    <a:pt x="653" y="291"/>
                    <a:pt x="666" y="281"/>
                  </a:cubicBezTo>
                  <a:cubicBezTo>
                    <a:pt x="669" y="278"/>
                    <a:pt x="672" y="276"/>
                    <a:pt x="675" y="273"/>
                  </a:cubicBezTo>
                  <a:cubicBezTo>
                    <a:pt x="684" y="263"/>
                    <a:pt x="690" y="251"/>
                    <a:pt x="690" y="238"/>
                  </a:cubicBezTo>
                  <a:cubicBezTo>
                    <a:pt x="690" y="237"/>
                    <a:pt x="690" y="237"/>
                    <a:pt x="690" y="237"/>
                  </a:cubicBezTo>
                  <a:cubicBezTo>
                    <a:pt x="690" y="237"/>
                    <a:pt x="690" y="237"/>
                    <a:pt x="690" y="237"/>
                  </a:cubicBezTo>
                  <a:cubicBezTo>
                    <a:pt x="690" y="237"/>
                    <a:pt x="690" y="237"/>
                    <a:pt x="690" y="237"/>
                  </a:cubicBezTo>
                  <a:cubicBezTo>
                    <a:pt x="690" y="228"/>
                    <a:pt x="685" y="219"/>
                    <a:pt x="678" y="215"/>
                  </a:cubicBezTo>
                  <a:cubicBezTo>
                    <a:pt x="675" y="213"/>
                    <a:pt x="673" y="212"/>
                    <a:pt x="670" y="211"/>
                  </a:cubicBezTo>
                  <a:cubicBezTo>
                    <a:pt x="682" y="197"/>
                    <a:pt x="693" y="185"/>
                    <a:pt x="703" y="174"/>
                  </a:cubicBezTo>
                  <a:cubicBezTo>
                    <a:pt x="733" y="145"/>
                    <a:pt x="744" y="97"/>
                    <a:pt x="719" y="72"/>
                  </a:cubicBezTo>
                  <a:close/>
                </a:path>
              </a:pathLst>
            </a:custGeom>
            <a:solidFill>
              <a:srgbClr val="4C4A91"/>
            </a:solidFill>
            <a:ln>
              <a:noFill/>
            </a:ln>
          </p:spPr>
          <p:txBody>
            <a:bodyPr vert="horz" wrap="square" lIns="91440" tIns="45720" rIns="91440" bIns="45720" numCol="1" anchor="t" anchorCtr="0" compatLnSpc="1">
              <a:prstTxWarp prst="textNoShape">
                <a:avLst/>
              </a:prstTxWarp>
            </a:bodyPr>
            <a:lstStyle/>
            <a:p>
              <a:endParaRPr lang="en-GB"/>
            </a:p>
          </p:txBody>
        </p:sp>
        <p:sp>
          <p:nvSpPr>
            <p:cNvPr id="107" name="Freeform 8">
              <a:extLst>
                <a:ext uri="{FF2B5EF4-FFF2-40B4-BE49-F238E27FC236}">
                  <a16:creationId xmlns:a16="http://schemas.microsoft.com/office/drawing/2014/main" id="{F3E8C98D-700B-4EB4-9711-812F4F589517}"/>
                </a:ext>
              </a:extLst>
            </p:cNvPr>
            <p:cNvSpPr>
              <a:spLocks/>
            </p:cNvSpPr>
            <p:nvPr/>
          </p:nvSpPr>
          <p:spPr bwMode="auto">
            <a:xfrm>
              <a:off x="-1522638" y="4260619"/>
              <a:ext cx="622871" cy="437622"/>
            </a:xfrm>
            <a:custGeom>
              <a:avLst/>
              <a:gdLst>
                <a:gd name="T0" fmla="*/ 315 w 524"/>
                <a:gd name="T1" fmla="*/ 16 h 367"/>
                <a:gd name="T2" fmla="*/ 304 w 524"/>
                <a:gd name="T3" fmla="*/ 16 h 367"/>
                <a:gd name="T4" fmla="*/ 300 w 524"/>
                <a:gd name="T5" fmla="*/ 16 h 367"/>
                <a:gd name="T6" fmla="*/ 309 w 524"/>
                <a:gd name="T7" fmla="*/ 28 h 367"/>
                <a:gd name="T8" fmla="*/ 289 w 524"/>
                <a:gd name="T9" fmla="*/ 57 h 367"/>
                <a:gd name="T10" fmla="*/ 236 w 524"/>
                <a:gd name="T11" fmla="*/ 102 h 367"/>
                <a:gd name="T12" fmla="*/ 149 w 524"/>
                <a:gd name="T13" fmla="*/ 122 h 367"/>
                <a:gd name="T14" fmla="*/ 69 w 524"/>
                <a:gd name="T15" fmla="*/ 110 h 367"/>
                <a:gd name="T16" fmla="*/ 8 w 524"/>
                <a:gd name="T17" fmla="*/ 145 h 367"/>
                <a:gd name="T18" fmla="*/ 43 w 524"/>
                <a:gd name="T19" fmla="*/ 207 h 367"/>
                <a:gd name="T20" fmla="*/ 149 w 524"/>
                <a:gd name="T21" fmla="*/ 222 h 367"/>
                <a:gd name="T22" fmla="*/ 286 w 524"/>
                <a:gd name="T23" fmla="*/ 188 h 367"/>
                <a:gd name="T24" fmla="*/ 391 w 524"/>
                <a:gd name="T25" fmla="*/ 85 h 367"/>
                <a:gd name="T26" fmla="*/ 424 w 524"/>
                <a:gd name="T27" fmla="*/ 178 h 367"/>
                <a:gd name="T28" fmla="*/ 378 w 524"/>
                <a:gd name="T29" fmla="*/ 284 h 367"/>
                <a:gd name="T30" fmla="*/ 383 w 524"/>
                <a:gd name="T31" fmla="*/ 355 h 367"/>
                <a:gd name="T32" fmla="*/ 416 w 524"/>
                <a:gd name="T33" fmla="*/ 367 h 367"/>
                <a:gd name="T34" fmla="*/ 454 w 524"/>
                <a:gd name="T35" fmla="*/ 350 h 367"/>
                <a:gd name="T36" fmla="*/ 524 w 524"/>
                <a:gd name="T37" fmla="*/ 178 h 367"/>
                <a:gd name="T38" fmla="*/ 505 w 524"/>
                <a:gd name="T39" fmla="*/ 86 h 367"/>
                <a:gd name="T40" fmla="*/ 451 w 524"/>
                <a:gd name="T41" fmla="*/ 0 h 367"/>
                <a:gd name="T42" fmla="*/ 425 w 524"/>
                <a:gd name="T43" fmla="*/ 6 h 367"/>
                <a:gd name="T44" fmla="*/ 315 w 524"/>
                <a:gd name="T45" fmla="*/ 1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4" h="367">
                  <a:moveTo>
                    <a:pt x="315" y="16"/>
                  </a:moveTo>
                  <a:cubicBezTo>
                    <a:pt x="312" y="16"/>
                    <a:pt x="308" y="16"/>
                    <a:pt x="304" y="16"/>
                  </a:cubicBezTo>
                  <a:cubicBezTo>
                    <a:pt x="303" y="16"/>
                    <a:pt x="302" y="16"/>
                    <a:pt x="300" y="16"/>
                  </a:cubicBezTo>
                  <a:cubicBezTo>
                    <a:pt x="303" y="21"/>
                    <a:pt x="306" y="24"/>
                    <a:pt x="309" y="28"/>
                  </a:cubicBezTo>
                  <a:cubicBezTo>
                    <a:pt x="304" y="37"/>
                    <a:pt x="297" y="47"/>
                    <a:pt x="289" y="57"/>
                  </a:cubicBezTo>
                  <a:cubicBezTo>
                    <a:pt x="276" y="74"/>
                    <a:pt x="258" y="90"/>
                    <a:pt x="236" y="102"/>
                  </a:cubicBezTo>
                  <a:cubicBezTo>
                    <a:pt x="213" y="114"/>
                    <a:pt x="186" y="122"/>
                    <a:pt x="149" y="122"/>
                  </a:cubicBezTo>
                  <a:cubicBezTo>
                    <a:pt x="126" y="122"/>
                    <a:pt x="100" y="119"/>
                    <a:pt x="69" y="110"/>
                  </a:cubicBezTo>
                  <a:cubicBezTo>
                    <a:pt x="42" y="103"/>
                    <a:pt x="15" y="119"/>
                    <a:pt x="8" y="145"/>
                  </a:cubicBezTo>
                  <a:cubicBezTo>
                    <a:pt x="0" y="172"/>
                    <a:pt x="16" y="199"/>
                    <a:pt x="43" y="207"/>
                  </a:cubicBezTo>
                  <a:cubicBezTo>
                    <a:pt x="81" y="217"/>
                    <a:pt x="117" y="222"/>
                    <a:pt x="149" y="222"/>
                  </a:cubicBezTo>
                  <a:cubicBezTo>
                    <a:pt x="203" y="222"/>
                    <a:pt x="249" y="209"/>
                    <a:pt x="286" y="188"/>
                  </a:cubicBezTo>
                  <a:cubicBezTo>
                    <a:pt x="337" y="160"/>
                    <a:pt x="370" y="120"/>
                    <a:pt x="391" y="85"/>
                  </a:cubicBezTo>
                  <a:cubicBezTo>
                    <a:pt x="409" y="111"/>
                    <a:pt x="424" y="144"/>
                    <a:pt x="424" y="178"/>
                  </a:cubicBezTo>
                  <a:cubicBezTo>
                    <a:pt x="423" y="208"/>
                    <a:pt x="414" y="242"/>
                    <a:pt x="378" y="284"/>
                  </a:cubicBezTo>
                  <a:cubicBezTo>
                    <a:pt x="360" y="305"/>
                    <a:pt x="362" y="337"/>
                    <a:pt x="383" y="355"/>
                  </a:cubicBezTo>
                  <a:cubicBezTo>
                    <a:pt x="393" y="363"/>
                    <a:pt x="404" y="367"/>
                    <a:pt x="416" y="367"/>
                  </a:cubicBezTo>
                  <a:cubicBezTo>
                    <a:pt x="430" y="367"/>
                    <a:pt x="444" y="361"/>
                    <a:pt x="454" y="350"/>
                  </a:cubicBezTo>
                  <a:cubicBezTo>
                    <a:pt x="503" y="293"/>
                    <a:pt x="524" y="233"/>
                    <a:pt x="524" y="178"/>
                  </a:cubicBezTo>
                  <a:cubicBezTo>
                    <a:pt x="524" y="144"/>
                    <a:pt x="516" y="113"/>
                    <a:pt x="505" y="86"/>
                  </a:cubicBezTo>
                  <a:cubicBezTo>
                    <a:pt x="490" y="50"/>
                    <a:pt x="469" y="21"/>
                    <a:pt x="451" y="0"/>
                  </a:cubicBezTo>
                  <a:cubicBezTo>
                    <a:pt x="443" y="2"/>
                    <a:pt x="434" y="4"/>
                    <a:pt x="425" y="6"/>
                  </a:cubicBezTo>
                  <a:cubicBezTo>
                    <a:pt x="388" y="13"/>
                    <a:pt x="348" y="16"/>
                    <a:pt x="315" y="16"/>
                  </a:cubicBezTo>
                  <a:close/>
                </a:path>
              </a:pathLst>
            </a:custGeom>
            <a:solidFill>
              <a:srgbClr val="4C4A91"/>
            </a:solidFill>
            <a:ln>
              <a:noFill/>
            </a:ln>
          </p:spPr>
          <p:txBody>
            <a:bodyPr vert="horz" wrap="square" lIns="91440" tIns="45720" rIns="91440" bIns="45720" numCol="1" anchor="t" anchorCtr="0" compatLnSpc="1">
              <a:prstTxWarp prst="textNoShape">
                <a:avLst/>
              </a:prstTxWarp>
            </a:bodyPr>
            <a:lstStyle/>
            <a:p>
              <a:endParaRPr lang="en-GB"/>
            </a:p>
          </p:txBody>
        </p:sp>
        <p:sp>
          <p:nvSpPr>
            <p:cNvPr id="108" name="Freeform 9">
              <a:extLst>
                <a:ext uri="{FF2B5EF4-FFF2-40B4-BE49-F238E27FC236}">
                  <a16:creationId xmlns:a16="http://schemas.microsoft.com/office/drawing/2014/main" id="{16C66736-BD50-431D-A386-C70285D7EFA3}"/>
                </a:ext>
              </a:extLst>
            </p:cNvPr>
            <p:cNvSpPr>
              <a:spLocks/>
            </p:cNvSpPr>
            <p:nvPr/>
          </p:nvSpPr>
          <p:spPr bwMode="auto">
            <a:xfrm>
              <a:off x="-1256843" y="3951867"/>
              <a:ext cx="346339" cy="182566"/>
            </a:xfrm>
            <a:custGeom>
              <a:avLst/>
              <a:gdLst>
                <a:gd name="T0" fmla="*/ 21 w 292"/>
                <a:gd name="T1" fmla="*/ 149 h 153"/>
                <a:gd name="T2" fmla="*/ 26 w 292"/>
                <a:gd name="T3" fmla="*/ 151 h 153"/>
                <a:gd name="T4" fmla="*/ 36 w 292"/>
                <a:gd name="T5" fmla="*/ 153 h 153"/>
                <a:gd name="T6" fmla="*/ 47 w 292"/>
                <a:gd name="T7" fmla="*/ 151 h 153"/>
                <a:gd name="T8" fmla="*/ 64 w 292"/>
                <a:gd name="T9" fmla="*/ 136 h 153"/>
                <a:gd name="T10" fmla="*/ 113 w 292"/>
                <a:gd name="T11" fmla="*/ 78 h 153"/>
                <a:gd name="T12" fmla="*/ 157 w 292"/>
                <a:gd name="T13" fmla="*/ 64 h 153"/>
                <a:gd name="T14" fmla="*/ 164 w 292"/>
                <a:gd name="T15" fmla="*/ 64 h 153"/>
                <a:gd name="T16" fmla="*/ 213 w 292"/>
                <a:gd name="T17" fmla="*/ 81 h 153"/>
                <a:gd name="T18" fmla="*/ 231 w 292"/>
                <a:gd name="T19" fmla="*/ 93 h 153"/>
                <a:gd name="T20" fmla="*/ 236 w 292"/>
                <a:gd name="T21" fmla="*/ 96 h 153"/>
                <a:gd name="T22" fmla="*/ 237 w 292"/>
                <a:gd name="T23" fmla="*/ 97 h 153"/>
                <a:gd name="T24" fmla="*/ 237 w 292"/>
                <a:gd name="T25" fmla="*/ 97 h 153"/>
                <a:gd name="T26" fmla="*/ 282 w 292"/>
                <a:gd name="T27" fmla="*/ 95 h 153"/>
                <a:gd name="T28" fmla="*/ 289 w 292"/>
                <a:gd name="T29" fmla="*/ 65 h 153"/>
                <a:gd name="T30" fmla="*/ 280 w 292"/>
                <a:gd name="T31" fmla="*/ 50 h 153"/>
                <a:gd name="T32" fmla="*/ 280 w 292"/>
                <a:gd name="T33" fmla="*/ 50 h 153"/>
                <a:gd name="T34" fmla="*/ 244 w 292"/>
                <a:gd name="T35" fmla="*/ 25 h 153"/>
                <a:gd name="T36" fmla="*/ 221 w 292"/>
                <a:gd name="T37" fmla="*/ 14 h 153"/>
                <a:gd name="T38" fmla="*/ 157 w 292"/>
                <a:gd name="T39" fmla="*/ 0 h 153"/>
                <a:gd name="T40" fmla="*/ 103 w 292"/>
                <a:gd name="T41" fmla="*/ 11 h 153"/>
                <a:gd name="T42" fmla="*/ 78 w 292"/>
                <a:gd name="T43" fmla="*/ 24 h 153"/>
                <a:gd name="T44" fmla="*/ 8 w 292"/>
                <a:gd name="T45" fmla="*/ 106 h 153"/>
                <a:gd name="T46" fmla="*/ 21 w 292"/>
                <a:gd name="T47" fmla="*/ 14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2" h="153">
                  <a:moveTo>
                    <a:pt x="21" y="149"/>
                  </a:moveTo>
                  <a:cubicBezTo>
                    <a:pt x="23" y="150"/>
                    <a:pt x="24" y="151"/>
                    <a:pt x="26" y="151"/>
                  </a:cubicBezTo>
                  <a:cubicBezTo>
                    <a:pt x="29" y="152"/>
                    <a:pt x="33" y="153"/>
                    <a:pt x="36" y="153"/>
                  </a:cubicBezTo>
                  <a:cubicBezTo>
                    <a:pt x="40" y="153"/>
                    <a:pt x="44" y="152"/>
                    <a:pt x="47" y="151"/>
                  </a:cubicBezTo>
                  <a:cubicBezTo>
                    <a:pt x="54" y="148"/>
                    <a:pt x="60" y="143"/>
                    <a:pt x="64" y="136"/>
                  </a:cubicBezTo>
                  <a:cubicBezTo>
                    <a:pt x="81" y="105"/>
                    <a:pt x="98" y="88"/>
                    <a:pt x="113" y="78"/>
                  </a:cubicBezTo>
                  <a:cubicBezTo>
                    <a:pt x="129" y="67"/>
                    <a:pt x="143" y="64"/>
                    <a:pt x="157" y="64"/>
                  </a:cubicBezTo>
                  <a:cubicBezTo>
                    <a:pt x="159" y="64"/>
                    <a:pt x="162" y="64"/>
                    <a:pt x="164" y="64"/>
                  </a:cubicBezTo>
                  <a:cubicBezTo>
                    <a:pt x="182" y="66"/>
                    <a:pt x="199" y="73"/>
                    <a:pt x="213" y="81"/>
                  </a:cubicBezTo>
                  <a:cubicBezTo>
                    <a:pt x="220" y="85"/>
                    <a:pt x="227" y="89"/>
                    <a:pt x="231" y="93"/>
                  </a:cubicBezTo>
                  <a:cubicBezTo>
                    <a:pt x="233" y="94"/>
                    <a:pt x="235" y="95"/>
                    <a:pt x="236" y="96"/>
                  </a:cubicBezTo>
                  <a:cubicBezTo>
                    <a:pt x="236" y="97"/>
                    <a:pt x="236" y="97"/>
                    <a:pt x="237" y="97"/>
                  </a:cubicBezTo>
                  <a:cubicBezTo>
                    <a:pt x="237" y="97"/>
                    <a:pt x="237" y="97"/>
                    <a:pt x="237" y="97"/>
                  </a:cubicBezTo>
                  <a:cubicBezTo>
                    <a:pt x="250" y="109"/>
                    <a:pt x="270" y="108"/>
                    <a:pt x="282" y="95"/>
                  </a:cubicBezTo>
                  <a:cubicBezTo>
                    <a:pt x="290" y="86"/>
                    <a:pt x="292" y="75"/>
                    <a:pt x="289" y="65"/>
                  </a:cubicBezTo>
                  <a:cubicBezTo>
                    <a:pt x="287" y="59"/>
                    <a:pt x="284" y="54"/>
                    <a:pt x="280" y="50"/>
                  </a:cubicBezTo>
                  <a:cubicBezTo>
                    <a:pt x="280" y="50"/>
                    <a:pt x="280" y="50"/>
                    <a:pt x="280" y="50"/>
                  </a:cubicBezTo>
                  <a:cubicBezTo>
                    <a:pt x="278" y="49"/>
                    <a:pt x="265" y="37"/>
                    <a:pt x="244" y="25"/>
                  </a:cubicBezTo>
                  <a:cubicBezTo>
                    <a:pt x="237" y="21"/>
                    <a:pt x="230" y="17"/>
                    <a:pt x="221" y="14"/>
                  </a:cubicBezTo>
                  <a:cubicBezTo>
                    <a:pt x="203" y="6"/>
                    <a:pt x="181" y="0"/>
                    <a:pt x="157" y="0"/>
                  </a:cubicBezTo>
                  <a:cubicBezTo>
                    <a:pt x="139" y="0"/>
                    <a:pt x="121" y="3"/>
                    <a:pt x="103" y="11"/>
                  </a:cubicBezTo>
                  <a:cubicBezTo>
                    <a:pt x="94" y="14"/>
                    <a:pt x="86" y="19"/>
                    <a:pt x="78" y="24"/>
                  </a:cubicBezTo>
                  <a:cubicBezTo>
                    <a:pt x="52" y="41"/>
                    <a:pt x="28" y="68"/>
                    <a:pt x="8" y="106"/>
                  </a:cubicBezTo>
                  <a:cubicBezTo>
                    <a:pt x="0" y="121"/>
                    <a:pt x="5" y="141"/>
                    <a:pt x="21" y="149"/>
                  </a:cubicBezTo>
                  <a:close/>
                </a:path>
              </a:pathLst>
            </a:custGeom>
            <a:solidFill>
              <a:srgbClr val="4C4A9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2" name="Ellipse 11">
            <a:extLst>
              <a:ext uri="{FF2B5EF4-FFF2-40B4-BE49-F238E27FC236}">
                <a16:creationId xmlns:a16="http://schemas.microsoft.com/office/drawing/2014/main" id="{8815A683-F3DE-40AC-AC4B-58498C59B9A4}"/>
              </a:ext>
            </a:extLst>
          </p:cNvPr>
          <p:cNvSpPr/>
          <p:nvPr/>
        </p:nvSpPr>
        <p:spPr>
          <a:xfrm>
            <a:off x="137184" y="7819351"/>
            <a:ext cx="196217" cy="196217"/>
          </a:xfrm>
          <a:prstGeom prst="ellipse">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7CE4AA34-1FC2-4779-863C-F92C7A7E93AF}"/>
              </a:ext>
            </a:extLst>
          </p:cNvPr>
          <p:cNvSpPr/>
          <p:nvPr/>
        </p:nvSpPr>
        <p:spPr>
          <a:xfrm>
            <a:off x="359772" y="7944206"/>
            <a:ext cx="65012" cy="65012"/>
          </a:xfrm>
          <a:prstGeom prst="ellipse">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8F861C11-2CF9-49BF-B92A-23DD3BC0F09F}"/>
              </a:ext>
            </a:extLst>
          </p:cNvPr>
          <p:cNvSpPr/>
          <p:nvPr/>
        </p:nvSpPr>
        <p:spPr>
          <a:xfrm>
            <a:off x="921" y="-13606"/>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Organigramme : Entrée manuelle 64">
            <a:extLst>
              <a:ext uri="{FF2B5EF4-FFF2-40B4-BE49-F238E27FC236}">
                <a16:creationId xmlns:a16="http://schemas.microsoft.com/office/drawing/2014/main" id="{3E08D165-A3D8-4D19-9442-4ECB689029F7}"/>
              </a:ext>
            </a:extLst>
          </p:cNvPr>
          <p:cNvSpPr/>
          <p:nvPr/>
        </p:nvSpPr>
        <p:spPr>
          <a:xfrm rot="10800000">
            <a:off x="545090" y="-13617"/>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ZoneTexte 65">
            <a:extLst>
              <a:ext uri="{FF2B5EF4-FFF2-40B4-BE49-F238E27FC236}">
                <a16:creationId xmlns:a16="http://schemas.microsoft.com/office/drawing/2014/main" id="{560D0DBA-6565-4046-9393-54E96C1800E6}"/>
              </a:ext>
            </a:extLst>
          </p:cNvPr>
          <p:cNvSpPr txBox="1"/>
          <p:nvPr/>
        </p:nvSpPr>
        <p:spPr>
          <a:xfrm>
            <a:off x="545089" y="-85628"/>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Association </a:t>
            </a:r>
            <a:r>
              <a:rPr lang="fr-FR" sz="2800" dirty="0" err="1">
                <a:solidFill>
                  <a:schemeClr val="bg1"/>
                </a:solidFill>
                <a:latin typeface="Freestyle Script" panose="030804020302050B0404" pitchFamily="66" charset="0"/>
                <a:ea typeface="KaiTi" panose="020B0503020204020204" pitchFamily="49" charset="-122"/>
                <a:cs typeface="Calibri" panose="020F0502020204030204" pitchFamily="34" charset="0"/>
              </a:rPr>
              <a:t>GantsBerges</a:t>
            </a:r>
            <a:endPar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67" name="Rectangle 20">
            <a:extLst>
              <a:ext uri="{FF2B5EF4-FFF2-40B4-BE49-F238E27FC236}">
                <a16:creationId xmlns:a16="http://schemas.microsoft.com/office/drawing/2014/main" id="{CD64AA18-16D7-4808-9D15-B2B58EB8A17A}"/>
              </a:ext>
            </a:extLst>
          </p:cNvPr>
          <p:cNvSpPr>
            <a:spLocks noChangeArrowheads="1"/>
          </p:cNvSpPr>
          <p:nvPr/>
        </p:nvSpPr>
        <p:spPr bwMode="auto">
          <a:xfrm>
            <a:off x="0" y="-13617"/>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pSp>
        <p:nvGrpSpPr>
          <p:cNvPr id="77" name="Group 343">
            <a:extLst>
              <a:ext uri="{FF2B5EF4-FFF2-40B4-BE49-F238E27FC236}">
                <a16:creationId xmlns:a16="http://schemas.microsoft.com/office/drawing/2014/main" id="{2F666233-4DB6-4A59-B735-3AFF21D166DA}"/>
              </a:ext>
            </a:extLst>
          </p:cNvPr>
          <p:cNvGrpSpPr>
            <a:grpSpLocks noChangeAspect="1"/>
          </p:cNvGrpSpPr>
          <p:nvPr/>
        </p:nvGrpSpPr>
        <p:grpSpPr>
          <a:xfrm>
            <a:off x="202539" y="47497"/>
            <a:ext cx="212793" cy="315208"/>
            <a:chOff x="1728788" y="4376738"/>
            <a:chExt cx="593725" cy="879476"/>
          </a:xfrm>
          <a:solidFill>
            <a:srgbClr val="4C4A91"/>
          </a:solidFill>
        </p:grpSpPr>
        <p:sp>
          <p:nvSpPr>
            <p:cNvPr id="78" name="Freeform 207">
              <a:extLst>
                <a:ext uri="{FF2B5EF4-FFF2-40B4-BE49-F238E27FC236}">
                  <a16:creationId xmlns:a16="http://schemas.microsoft.com/office/drawing/2014/main" id="{C9E923DE-57DF-43BF-BAC3-3F957AEB2E8F}"/>
                </a:ext>
              </a:extLst>
            </p:cNvPr>
            <p:cNvSpPr>
              <a:spLocks/>
            </p:cNvSpPr>
            <p:nvPr/>
          </p:nvSpPr>
          <p:spPr bwMode="auto">
            <a:xfrm>
              <a:off x="1765301" y="4846638"/>
              <a:ext cx="282575" cy="361950"/>
            </a:xfrm>
            <a:custGeom>
              <a:avLst/>
              <a:gdLst/>
              <a:ahLst/>
              <a:cxnLst>
                <a:cxn ang="0">
                  <a:pos x="91" y="1017"/>
                </a:cxn>
                <a:cxn ang="0">
                  <a:pos x="30" y="1020"/>
                </a:cxn>
                <a:cxn ang="0">
                  <a:pos x="30" y="1020"/>
                </a:cxn>
                <a:cxn ang="0">
                  <a:pos x="12" y="966"/>
                </a:cxn>
                <a:cxn ang="0">
                  <a:pos x="721" y="18"/>
                </a:cxn>
                <a:cxn ang="0">
                  <a:pos x="781" y="14"/>
                </a:cxn>
                <a:cxn ang="0">
                  <a:pos x="781" y="14"/>
                </a:cxn>
                <a:cxn ang="0">
                  <a:pos x="799" y="68"/>
                </a:cxn>
                <a:cxn ang="0">
                  <a:pos x="91" y="1017"/>
                </a:cxn>
              </a:cxnLst>
              <a:rect l="0" t="0" r="r" b="b"/>
              <a:pathLst>
                <a:path w="811" h="1034">
                  <a:moveTo>
                    <a:pt x="91" y="1017"/>
                  </a:moveTo>
                  <a:cubicBezTo>
                    <a:pt x="79" y="1033"/>
                    <a:pt x="51" y="1034"/>
                    <a:pt x="30" y="1020"/>
                  </a:cubicBezTo>
                  <a:cubicBezTo>
                    <a:pt x="30" y="1020"/>
                    <a:pt x="30" y="1020"/>
                    <a:pt x="30" y="1020"/>
                  </a:cubicBezTo>
                  <a:cubicBezTo>
                    <a:pt x="8" y="1006"/>
                    <a:pt x="0" y="982"/>
                    <a:pt x="12" y="966"/>
                  </a:cubicBezTo>
                  <a:cubicBezTo>
                    <a:pt x="721" y="18"/>
                    <a:pt x="721" y="18"/>
                    <a:pt x="721" y="18"/>
                  </a:cubicBezTo>
                  <a:cubicBezTo>
                    <a:pt x="732" y="2"/>
                    <a:pt x="760" y="0"/>
                    <a:pt x="781" y="14"/>
                  </a:cubicBezTo>
                  <a:cubicBezTo>
                    <a:pt x="781" y="14"/>
                    <a:pt x="781" y="14"/>
                    <a:pt x="781" y="14"/>
                  </a:cubicBezTo>
                  <a:cubicBezTo>
                    <a:pt x="803" y="28"/>
                    <a:pt x="811" y="52"/>
                    <a:pt x="799" y="68"/>
                  </a:cubicBezTo>
                  <a:lnTo>
                    <a:pt x="91" y="10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208">
              <a:extLst>
                <a:ext uri="{FF2B5EF4-FFF2-40B4-BE49-F238E27FC236}">
                  <a16:creationId xmlns:a16="http://schemas.microsoft.com/office/drawing/2014/main" id="{CCEC8C0E-8697-412C-8E01-36FDFBCF4269}"/>
                </a:ext>
              </a:extLst>
            </p:cNvPr>
            <p:cNvSpPr>
              <a:spLocks/>
            </p:cNvSpPr>
            <p:nvPr/>
          </p:nvSpPr>
          <p:spPr bwMode="auto">
            <a:xfrm>
              <a:off x="1858963" y="4376738"/>
              <a:ext cx="463550" cy="561975"/>
            </a:xfrm>
            <a:custGeom>
              <a:avLst/>
              <a:gdLst/>
              <a:ahLst/>
              <a:cxnLst>
                <a:cxn ang="0">
                  <a:pos x="1067" y="136"/>
                </a:cxn>
                <a:cxn ang="0">
                  <a:pos x="651" y="41"/>
                </a:cxn>
                <a:cxn ang="0">
                  <a:pos x="698" y="300"/>
                </a:cxn>
                <a:cxn ang="0">
                  <a:pos x="662" y="502"/>
                </a:cxn>
                <a:cxn ang="0">
                  <a:pos x="0" y="1559"/>
                </a:cxn>
                <a:cxn ang="0">
                  <a:pos x="79" y="1610"/>
                </a:cxn>
                <a:cxn ang="0">
                  <a:pos x="842" y="617"/>
                </a:cxn>
                <a:cxn ang="0">
                  <a:pos x="1033" y="515"/>
                </a:cxn>
                <a:cxn ang="0">
                  <a:pos x="1299" y="452"/>
                </a:cxn>
                <a:cxn ang="0">
                  <a:pos x="1067" y="136"/>
                </a:cxn>
              </a:cxnLst>
              <a:rect l="0" t="0" r="r" b="b"/>
              <a:pathLst>
                <a:path w="1330" h="1610">
                  <a:moveTo>
                    <a:pt x="1067" y="136"/>
                  </a:moveTo>
                  <a:cubicBezTo>
                    <a:pt x="876" y="14"/>
                    <a:pt x="683" y="0"/>
                    <a:pt x="651" y="41"/>
                  </a:cubicBezTo>
                  <a:cubicBezTo>
                    <a:pt x="612" y="92"/>
                    <a:pt x="670" y="236"/>
                    <a:pt x="698" y="300"/>
                  </a:cubicBezTo>
                  <a:cubicBezTo>
                    <a:pt x="734" y="384"/>
                    <a:pt x="689" y="442"/>
                    <a:pt x="662" y="502"/>
                  </a:cubicBezTo>
                  <a:cubicBezTo>
                    <a:pt x="537" y="780"/>
                    <a:pt x="193" y="1322"/>
                    <a:pt x="0" y="1559"/>
                  </a:cubicBezTo>
                  <a:cubicBezTo>
                    <a:pt x="27" y="1576"/>
                    <a:pt x="52" y="1593"/>
                    <a:pt x="79" y="1610"/>
                  </a:cubicBezTo>
                  <a:cubicBezTo>
                    <a:pt x="237" y="1362"/>
                    <a:pt x="603" y="867"/>
                    <a:pt x="842" y="617"/>
                  </a:cubicBezTo>
                  <a:cubicBezTo>
                    <a:pt x="888" y="569"/>
                    <a:pt x="935" y="513"/>
                    <a:pt x="1033" y="515"/>
                  </a:cubicBezTo>
                  <a:cubicBezTo>
                    <a:pt x="1107" y="517"/>
                    <a:pt x="1262" y="503"/>
                    <a:pt x="1299" y="452"/>
                  </a:cubicBezTo>
                  <a:cubicBezTo>
                    <a:pt x="1330" y="410"/>
                    <a:pt x="1258" y="260"/>
                    <a:pt x="1067" y="1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209">
              <a:extLst>
                <a:ext uri="{FF2B5EF4-FFF2-40B4-BE49-F238E27FC236}">
                  <a16:creationId xmlns:a16="http://schemas.microsoft.com/office/drawing/2014/main" id="{86C1EC42-DB38-4E41-9B95-EBFB700BB98E}"/>
                </a:ext>
              </a:extLst>
            </p:cNvPr>
            <p:cNvSpPr>
              <a:spLocks noEditPoints="1"/>
            </p:cNvSpPr>
            <p:nvPr/>
          </p:nvSpPr>
          <p:spPr bwMode="auto">
            <a:xfrm>
              <a:off x="1758951" y="4818063"/>
              <a:ext cx="344488" cy="352425"/>
            </a:xfrm>
            <a:custGeom>
              <a:avLst/>
              <a:gdLst/>
              <a:ahLst/>
              <a:cxnLst>
                <a:cxn ang="0">
                  <a:pos x="805" y="87"/>
                </a:cxn>
                <a:cxn ang="0">
                  <a:pos x="419" y="119"/>
                </a:cxn>
                <a:cxn ang="0">
                  <a:pos x="78" y="575"/>
                </a:cxn>
                <a:cxn ang="0">
                  <a:pos x="182" y="922"/>
                </a:cxn>
                <a:cxn ang="0">
                  <a:pos x="568" y="889"/>
                </a:cxn>
                <a:cxn ang="0">
                  <a:pos x="909" y="433"/>
                </a:cxn>
                <a:cxn ang="0">
                  <a:pos x="805" y="87"/>
                </a:cxn>
                <a:cxn ang="0">
                  <a:pos x="510" y="810"/>
                </a:cxn>
                <a:cxn ang="0">
                  <a:pos x="223" y="866"/>
                </a:cxn>
                <a:cxn ang="0">
                  <a:pos x="179" y="597"/>
                </a:cxn>
                <a:cxn ang="0">
                  <a:pos x="472" y="205"/>
                </a:cxn>
                <a:cxn ang="0">
                  <a:pos x="759" y="149"/>
                </a:cxn>
                <a:cxn ang="0">
                  <a:pos x="803" y="418"/>
                </a:cxn>
                <a:cxn ang="0">
                  <a:pos x="510" y="810"/>
                </a:cxn>
              </a:cxnLst>
              <a:rect l="0" t="0" r="r" b="b"/>
              <a:pathLst>
                <a:path w="987" h="1008">
                  <a:moveTo>
                    <a:pt x="805" y="87"/>
                  </a:moveTo>
                  <a:cubicBezTo>
                    <a:pt x="670" y="0"/>
                    <a:pt x="497" y="14"/>
                    <a:pt x="419" y="119"/>
                  </a:cubicBezTo>
                  <a:cubicBezTo>
                    <a:pt x="78" y="575"/>
                    <a:pt x="78" y="575"/>
                    <a:pt x="78" y="575"/>
                  </a:cubicBezTo>
                  <a:cubicBezTo>
                    <a:pt x="0" y="680"/>
                    <a:pt x="46" y="835"/>
                    <a:pt x="182" y="922"/>
                  </a:cubicBezTo>
                  <a:cubicBezTo>
                    <a:pt x="317" y="1008"/>
                    <a:pt x="490" y="994"/>
                    <a:pt x="568" y="889"/>
                  </a:cubicBezTo>
                  <a:cubicBezTo>
                    <a:pt x="909" y="433"/>
                    <a:pt x="909" y="433"/>
                    <a:pt x="909" y="433"/>
                  </a:cubicBezTo>
                  <a:cubicBezTo>
                    <a:pt x="987" y="328"/>
                    <a:pt x="941" y="173"/>
                    <a:pt x="805" y="87"/>
                  </a:cubicBezTo>
                  <a:close/>
                  <a:moveTo>
                    <a:pt x="510" y="810"/>
                  </a:moveTo>
                  <a:cubicBezTo>
                    <a:pt x="443" y="900"/>
                    <a:pt x="314" y="925"/>
                    <a:pt x="223" y="866"/>
                  </a:cubicBezTo>
                  <a:cubicBezTo>
                    <a:pt x="131" y="807"/>
                    <a:pt x="111" y="687"/>
                    <a:pt x="179" y="597"/>
                  </a:cubicBezTo>
                  <a:cubicBezTo>
                    <a:pt x="472" y="205"/>
                    <a:pt x="472" y="205"/>
                    <a:pt x="472" y="205"/>
                  </a:cubicBezTo>
                  <a:cubicBezTo>
                    <a:pt x="539" y="115"/>
                    <a:pt x="667" y="90"/>
                    <a:pt x="759" y="149"/>
                  </a:cubicBezTo>
                  <a:cubicBezTo>
                    <a:pt x="851" y="207"/>
                    <a:pt x="870" y="328"/>
                    <a:pt x="803" y="418"/>
                  </a:cubicBezTo>
                  <a:lnTo>
                    <a:pt x="510" y="8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210">
              <a:extLst>
                <a:ext uri="{FF2B5EF4-FFF2-40B4-BE49-F238E27FC236}">
                  <a16:creationId xmlns:a16="http://schemas.microsoft.com/office/drawing/2014/main" id="{181E7155-03FA-48E2-A1E3-615C9266287C}"/>
                </a:ext>
              </a:extLst>
            </p:cNvPr>
            <p:cNvSpPr>
              <a:spLocks/>
            </p:cNvSpPr>
            <p:nvPr/>
          </p:nvSpPr>
          <p:spPr bwMode="auto">
            <a:xfrm>
              <a:off x="1741488" y="5186363"/>
              <a:ext cx="49213" cy="58738"/>
            </a:xfrm>
            <a:custGeom>
              <a:avLst/>
              <a:gdLst/>
              <a:ahLst/>
              <a:cxnLst>
                <a:cxn ang="0">
                  <a:pos x="128" y="7"/>
                </a:cxn>
                <a:cxn ang="0">
                  <a:pos x="134" y="35"/>
                </a:cxn>
                <a:cxn ang="0">
                  <a:pos x="44" y="156"/>
                </a:cxn>
                <a:cxn ang="0">
                  <a:pos x="13" y="161"/>
                </a:cxn>
                <a:cxn ang="0">
                  <a:pos x="13" y="161"/>
                </a:cxn>
                <a:cxn ang="0">
                  <a:pos x="7" y="132"/>
                </a:cxn>
                <a:cxn ang="0">
                  <a:pos x="97" y="11"/>
                </a:cxn>
                <a:cxn ang="0">
                  <a:pos x="128" y="7"/>
                </a:cxn>
              </a:cxnLst>
              <a:rect l="0" t="0" r="r" b="b"/>
              <a:pathLst>
                <a:path w="141" h="167">
                  <a:moveTo>
                    <a:pt x="128" y="7"/>
                  </a:moveTo>
                  <a:cubicBezTo>
                    <a:pt x="138" y="13"/>
                    <a:pt x="141" y="26"/>
                    <a:pt x="134" y="35"/>
                  </a:cubicBezTo>
                  <a:cubicBezTo>
                    <a:pt x="44" y="156"/>
                    <a:pt x="44" y="156"/>
                    <a:pt x="44" y="156"/>
                  </a:cubicBezTo>
                  <a:cubicBezTo>
                    <a:pt x="37" y="165"/>
                    <a:pt x="23" y="167"/>
                    <a:pt x="13" y="161"/>
                  </a:cubicBezTo>
                  <a:cubicBezTo>
                    <a:pt x="13" y="161"/>
                    <a:pt x="13" y="161"/>
                    <a:pt x="13" y="161"/>
                  </a:cubicBezTo>
                  <a:cubicBezTo>
                    <a:pt x="3" y="154"/>
                    <a:pt x="0" y="141"/>
                    <a:pt x="7" y="132"/>
                  </a:cubicBezTo>
                  <a:cubicBezTo>
                    <a:pt x="97" y="11"/>
                    <a:pt x="97" y="11"/>
                    <a:pt x="97" y="11"/>
                  </a:cubicBezTo>
                  <a:cubicBezTo>
                    <a:pt x="104" y="2"/>
                    <a:pt x="118" y="0"/>
                    <a:pt x="12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211">
              <a:extLst>
                <a:ext uri="{FF2B5EF4-FFF2-40B4-BE49-F238E27FC236}">
                  <a16:creationId xmlns:a16="http://schemas.microsoft.com/office/drawing/2014/main" id="{89AF42F9-65F1-48AE-A19D-34751F9F7BD6}"/>
                </a:ext>
              </a:extLst>
            </p:cNvPr>
            <p:cNvSpPr>
              <a:spLocks/>
            </p:cNvSpPr>
            <p:nvPr/>
          </p:nvSpPr>
          <p:spPr bwMode="auto">
            <a:xfrm>
              <a:off x="1758951" y="5178426"/>
              <a:ext cx="42863" cy="36513"/>
            </a:xfrm>
            <a:custGeom>
              <a:avLst/>
              <a:gdLst/>
              <a:ahLst/>
              <a:cxnLst>
                <a:cxn ang="0">
                  <a:pos x="117" y="51"/>
                </a:cxn>
                <a:cxn ang="0">
                  <a:pos x="118" y="70"/>
                </a:cxn>
                <a:cxn ang="0">
                  <a:pos x="99" y="95"/>
                </a:cxn>
                <a:cxn ang="0">
                  <a:pos x="79" y="102"/>
                </a:cxn>
                <a:cxn ang="0">
                  <a:pos x="5" y="55"/>
                </a:cxn>
                <a:cxn ang="0">
                  <a:pos x="5" y="35"/>
                </a:cxn>
                <a:cxn ang="0">
                  <a:pos x="24" y="10"/>
                </a:cxn>
                <a:cxn ang="0">
                  <a:pos x="44" y="3"/>
                </a:cxn>
                <a:cxn ang="0">
                  <a:pos x="117" y="51"/>
                </a:cxn>
              </a:cxnLst>
              <a:rect l="0" t="0" r="r" b="b"/>
              <a:pathLst>
                <a:path w="123" h="105">
                  <a:moveTo>
                    <a:pt x="117" y="51"/>
                  </a:moveTo>
                  <a:cubicBezTo>
                    <a:pt x="123" y="54"/>
                    <a:pt x="123" y="63"/>
                    <a:pt x="118" y="70"/>
                  </a:cubicBezTo>
                  <a:cubicBezTo>
                    <a:pt x="99" y="95"/>
                    <a:pt x="99" y="95"/>
                    <a:pt x="99" y="95"/>
                  </a:cubicBezTo>
                  <a:cubicBezTo>
                    <a:pt x="94" y="103"/>
                    <a:pt x="85" y="105"/>
                    <a:pt x="79" y="102"/>
                  </a:cubicBezTo>
                  <a:cubicBezTo>
                    <a:pt x="5" y="55"/>
                    <a:pt x="5" y="55"/>
                    <a:pt x="5" y="55"/>
                  </a:cubicBezTo>
                  <a:cubicBezTo>
                    <a:pt x="0" y="51"/>
                    <a:pt x="0" y="42"/>
                    <a:pt x="5" y="35"/>
                  </a:cubicBezTo>
                  <a:cubicBezTo>
                    <a:pt x="24" y="10"/>
                    <a:pt x="24" y="10"/>
                    <a:pt x="24" y="10"/>
                  </a:cubicBezTo>
                  <a:cubicBezTo>
                    <a:pt x="29" y="3"/>
                    <a:pt x="38" y="0"/>
                    <a:pt x="44" y="3"/>
                  </a:cubicBezTo>
                  <a:lnTo>
                    <a:pt x="117"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212">
              <a:extLst>
                <a:ext uri="{FF2B5EF4-FFF2-40B4-BE49-F238E27FC236}">
                  <a16:creationId xmlns:a16="http://schemas.microsoft.com/office/drawing/2014/main" id="{E49E2810-40E8-472E-9F33-3371C350C263}"/>
                </a:ext>
              </a:extLst>
            </p:cNvPr>
            <p:cNvSpPr>
              <a:spLocks/>
            </p:cNvSpPr>
            <p:nvPr/>
          </p:nvSpPr>
          <p:spPr bwMode="auto">
            <a:xfrm>
              <a:off x="1728788" y="5229226"/>
              <a:ext cx="33338" cy="26988"/>
            </a:xfrm>
            <a:custGeom>
              <a:avLst/>
              <a:gdLst/>
              <a:ahLst/>
              <a:cxnLst>
                <a:cxn ang="0">
                  <a:pos x="91" y="45"/>
                </a:cxn>
                <a:cxn ang="0">
                  <a:pos x="95" y="58"/>
                </a:cxn>
                <a:cxn ang="0">
                  <a:pos x="86" y="70"/>
                </a:cxn>
                <a:cxn ang="0">
                  <a:pos x="72" y="71"/>
                </a:cxn>
                <a:cxn ang="0">
                  <a:pos x="7" y="29"/>
                </a:cxn>
                <a:cxn ang="0">
                  <a:pos x="3" y="17"/>
                </a:cxn>
                <a:cxn ang="0">
                  <a:pos x="12" y="4"/>
                </a:cxn>
                <a:cxn ang="0">
                  <a:pos x="26" y="3"/>
                </a:cxn>
                <a:cxn ang="0">
                  <a:pos x="91" y="45"/>
                </a:cxn>
              </a:cxnLst>
              <a:rect l="0" t="0" r="r" b="b"/>
              <a:pathLst>
                <a:path w="98" h="74">
                  <a:moveTo>
                    <a:pt x="91" y="45"/>
                  </a:moveTo>
                  <a:cubicBezTo>
                    <a:pt x="96" y="49"/>
                    <a:pt x="98" y="54"/>
                    <a:pt x="95" y="58"/>
                  </a:cubicBezTo>
                  <a:cubicBezTo>
                    <a:pt x="86" y="70"/>
                    <a:pt x="86" y="70"/>
                    <a:pt x="86" y="70"/>
                  </a:cubicBezTo>
                  <a:cubicBezTo>
                    <a:pt x="83" y="74"/>
                    <a:pt x="77" y="74"/>
                    <a:pt x="72" y="71"/>
                  </a:cubicBezTo>
                  <a:cubicBezTo>
                    <a:pt x="7" y="29"/>
                    <a:pt x="7" y="29"/>
                    <a:pt x="7" y="29"/>
                  </a:cubicBezTo>
                  <a:cubicBezTo>
                    <a:pt x="2" y="26"/>
                    <a:pt x="0" y="20"/>
                    <a:pt x="3" y="17"/>
                  </a:cubicBezTo>
                  <a:cubicBezTo>
                    <a:pt x="12" y="4"/>
                    <a:pt x="12" y="4"/>
                    <a:pt x="12" y="4"/>
                  </a:cubicBezTo>
                  <a:cubicBezTo>
                    <a:pt x="15" y="1"/>
                    <a:pt x="21" y="0"/>
                    <a:pt x="26" y="3"/>
                  </a:cubicBezTo>
                  <a:lnTo>
                    <a:pt x="91"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213">
              <a:extLst>
                <a:ext uri="{FF2B5EF4-FFF2-40B4-BE49-F238E27FC236}">
                  <a16:creationId xmlns:a16="http://schemas.microsoft.com/office/drawing/2014/main" id="{92C56ED6-12CB-45EC-B6E0-C1925C428F23}"/>
                </a:ext>
              </a:extLst>
            </p:cNvPr>
            <p:cNvSpPr>
              <a:spLocks/>
            </p:cNvSpPr>
            <p:nvPr/>
          </p:nvSpPr>
          <p:spPr bwMode="auto">
            <a:xfrm>
              <a:off x="1852613" y="4864101"/>
              <a:ext cx="236538" cy="157163"/>
            </a:xfrm>
            <a:custGeom>
              <a:avLst/>
              <a:gdLst/>
              <a:ahLst/>
              <a:cxnLst>
                <a:cxn ang="0">
                  <a:pos x="664" y="434"/>
                </a:cxn>
                <a:cxn ang="0">
                  <a:pos x="583" y="424"/>
                </a:cxn>
                <a:cxn ang="0">
                  <a:pos x="51" y="82"/>
                </a:cxn>
                <a:cxn ang="0">
                  <a:pos x="11" y="15"/>
                </a:cxn>
                <a:cxn ang="0">
                  <a:pos x="11" y="15"/>
                </a:cxn>
                <a:cxn ang="0">
                  <a:pos x="93" y="26"/>
                </a:cxn>
                <a:cxn ang="0">
                  <a:pos x="625" y="367"/>
                </a:cxn>
                <a:cxn ang="0">
                  <a:pos x="664" y="434"/>
                </a:cxn>
              </a:cxnLst>
              <a:rect l="0" t="0" r="r" b="b"/>
              <a:pathLst>
                <a:path w="676" h="450">
                  <a:moveTo>
                    <a:pt x="664" y="434"/>
                  </a:moveTo>
                  <a:cubicBezTo>
                    <a:pt x="653" y="450"/>
                    <a:pt x="616" y="445"/>
                    <a:pt x="583" y="424"/>
                  </a:cubicBezTo>
                  <a:cubicBezTo>
                    <a:pt x="51" y="82"/>
                    <a:pt x="51" y="82"/>
                    <a:pt x="51" y="82"/>
                  </a:cubicBezTo>
                  <a:cubicBezTo>
                    <a:pt x="17" y="60"/>
                    <a:pt x="0" y="31"/>
                    <a:pt x="11" y="15"/>
                  </a:cubicBezTo>
                  <a:cubicBezTo>
                    <a:pt x="11" y="15"/>
                    <a:pt x="11" y="15"/>
                    <a:pt x="11" y="15"/>
                  </a:cubicBezTo>
                  <a:cubicBezTo>
                    <a:pt x="23" y="0"/>
                    <a:pt x="59" y="4"/>
                    <a:pt x="93" y="26"/>
                  </a:cubicBezTo>
                  <a:cubicBezTo>
                    <a:pt x="625" y="367"/>
                    <a:pt x="625" y="367"/>
                    <a:pt x="625" y="367"/>
                  </a:cubicBezTo>
                  <a:cubicBezTo>
                    <a:pt x="658" y="389"/>
                    <a:pt x="676" y="419"/>
                    <a:pt x="664" y="4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214">
              <a:extLst>
                <a:ext uri="{FF2B5EF4-FFF2-40B4-BE49-F238E27FC236}">
                  <a16:creationId xmlns:a16="http://schemas.microsoft.com/office/drawing/2014/main" id="{BE1399D9-9AF9-4B06-B023-451BBBB42273}"/>
                </a:ext>
              </a:extLst>
            </p:cNvPr>
            <p:cNvSpPr>
              <a:spLocks/>
            </p:cNvSpPr>
            <p:nvPr/>
          </p:nvSpPr>
          <p:spPr bwMode="auto">
            <a:xfrm>
              <a:off x="1825626" y="4846638"/>
              <a:ext cx="46038" cy="34925"/>
            </a:xfrm>
            <a:custGeom>
              <a:avLst/>
              <a:gdLst/>
              <a:ahLst/>
              <a:cxnLst>
                <a:cxn ang="0">
                  <a:pos x="125" y="88"/>
                </a:cxn>
                <a:cxn ang="0">
                  <a:pos x="102" y="94"/>
                </a:cxn>
                <a:cxn ang="0">
                  <a:pos x="8" y="33"/>
                </a:cxn>
                <a:cxn ang="0">
                  <a:pos x="6" y="11"/>
                </a:cxn>
                <a:cxn ang="0">
                  <a:pos x="6" y="11"/>
                </a:cxn>
                <a:cxn ang="0">
                  <a:pos x="29" y="5"/>
                </a:cxn>
                <a:cxn ang="0">
                  <a:pos x="123" y="65"/>
                </a:cxn>
                <a:cxn ang="0">
                  <a:pos x="125" y="88"/>
                </a:cxn>
              </a:cxnLst>
              <a:rect l="0" t="0" r="r" b="b"/>
              <a:pathLst>
                <a:path w="131" h="98">
                  <a:moveTo>
                    <a:pt x="125" y="88"/>
                  </a:moveTo>
                  <a:cubicBezTo>
                    <a:pt x="119" y="95"/>
                    <a:pt x="109" y="98"/>
                    <a:pt x="102" y="94"/>
                  </a:cubicBezTo>
                  <a:cubicBezTo>
                    <a:pt x="8" y="33"/>
                    <a:pt x="8" y="33"/>
                    <a:pt x="8" y="33"/>
                  </a:cubicBezTo>
                  <a:cubicBezTo>
                    <a:pt x="1" y="29"/>
                    <a:pt x="0" y="19"/>
                    <a:pt x="6" y="11"/>
                  </a:cubicBezTo>
                  <a:cubicBezTo>
                    <a:pt x="6" y="11"/>
                    <a:pt x="6" y="11"/>
                    <a:pt x="6" y="11"/>
                  </a:cubicBezTo>
                  <a:cubicBezTo>
                    <a:pt x="12" y="3"/>
                    <a:pt x="22" y="0"/>
                    <a:pt x="29" y="5"/>
                  </a:cubicBezTo>
                  <a:cubicBezTo>
                    <a:pt x="123" y="65"/>
                    <a:pt x="123" y="65"/>
                    <a:pt x="123" y="65"/>
                  </a:cubicBezTo>
                  <a:cubicBezTo>
                    <a:pt x="130" y="70"/>
                    <a:pt x="131" y="80"/>
                    <a:pt x="125"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215">
              <a:extLst>
                <a:ext uri="{FF2B5EF4-FFF2-40B4-BE49-F238E27FC236}">
                  <a16:creationId xmlns:a16="http://schemas.microsoft.com/office/drawing/2014/main" id="{8C36DAEC-8DE3-4118-8765-D0A66F6903E1}"/>
                </a:ext>
              </a:extLst>
            </p:cNvPr>
            <p:cNvSpPr>
              <a:spLocks/>
            </p:cNvSpPr>
            <p:nvPr/>
          </p:nvSpPr>
          <p:spPr bwMode="auto">
            <a:xfrm>
              <a:off x="1847851" y="4856163"/>
              <a:ext cx="31750" cy="33338"/>
            </a:xfrm>
            <a:custGeom>
              <a:avLst/>
              <a:gdLst/>
              <a:ahLst/>
              <a:cxnLst>
                <a:cxn ang="0">
                  <a:pos x="43" y="88"/>
                </a:cxn>
                <a:cxn ang="0">
                  <a:pos x="27" y="90"/>
                </a:cxn>
                <a:cxn ang="0">
                  <a:pos x="7" y="77"/>
                </a:cxn>
                <a:cxn ang="0">
                  <a:pos x="3" y="63"/>
                </a:cxn>
                <a:cxn ang="0">
                  <a:pos x="46" y="5"/>
                </a:cxn>
                <a:cxn ang="0">
                  <a:pos x="62" y="4"/>
                </a:cxn>
                <a:cxn ang="0">
                  <a:pos x="81" y="17"/>
                </a:cxn>
                <a:cxn ang="0">
                  <a:pos x="85" y="31"/>
                </a:cxn>
                <a:cxn ang="0">
                  <a:pos x="43" y="88"/>
                </a:cxn>
              </a:cxnLst>
              <a:rect l="0" t="0" r="r" b="b"/>
              <a:pathLst>
                <a:path w="89" h="93">
                  <a:moveTo>
                    <a:pt x="43" y="88"/>
                  </a:moveTo>
                  <a:cubicBezTo>
                    <a:pt x="40" y="93"/>
                    <a:pt x="32" y="93"/>
                    <a:pt x="27" y="90"/>
                  </a:cubicBezTo>
                  <a:cubicBezTo>
                    <a:pt x="7" y="77"/>
                    <a:pt x="7" y="77"/>
                    <a:pt x="7" y="77"/>
                  </a:cubicBezTo>
                  <a:cubicBezTo>
                    <a:pt x="2" y="73"/>
                    <a:pt x="0" y="67"/>
                    <a:pt x="3" y="63"/>
                  </a:cubicBezTo>
                  <a:cubicBezTo>
                    <a:pt x="46" y="5"/>
                    <a:pt x="46" y="5"/>
                    <a:pt x="46" y="5"/>
                  </a:cubicBezTo>
                  <a:cubicBezTo>
                    <a:pt x="49" y="1"/>
                    <a:pt x="56" y="0"/>
                    <a:pt x="62" y="4"/>
                  </a:cubicBezTo>
                  <a:cubicBezTo>
                    <a:pt x="81" y="17"/>
                    <a:pt x="81" y="17"/>
                    <a:pt x="81" y="17"/>
                  </a:cubicBezTo>
                  <a:cubicBezTo>
                    <a:pt x="87" y="20"/>
                    <a:pt x="89" y="27"/>
                    <a:pt x="85" y="31"/>
                  </a:cubicBezTo>
                  <a:lnTo>
                    <a:pt x="43"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216">
              <a:extLst>
                <a:ext uri="{FF2B5EF4-FFF2-40B4-BE49-F238E27FC236}">
                  <a16:creationId xmlns:a16="http://schemas.microsoft.com/office/drawing/2014/main" id="{E804A08D-6500-4C66-A5B5-5C7D6845360F}"/>
                </a:ext>
              </a:extLst>
            </p:cNvPr>
            <p:cNvSpPr>
              <a:spLocks/>
            </p:cNvSpPr>
            <p:nvPr/>
          </p:nvSpPr>
          <p:spPr bwMode="auto">
            <a:xfrm>
              <a:off x="1817688" y="4837113"/>
              <a:ext cx="22225" cy="25400"/>
            </a:xfrm>
            <a:custGeom>
              <a:avLst/>
              <a:gdLst/>
              <a:ahLst/>
              <a:cxnLst>
                <a:cxn ang="0">
                  <a:pos x="23" y="69"/>
                </a:cxn>
                <a:cxn ang="0">
                  <a:pos x="13" y="73"/>
                </a:cxn>
                <a:cxn ang="0">
                  <a:pos x="3" y="66"/>
                </a:cxn>
                <a:cxn ang="0">
                  <a:pos x="3" y="56"/>
                </a:cxn>
                <a:cxn ang="0">
                  <a:pos x="41" y="5"/>
                </a:cxn>
                <a:cxn ang="0">
                  <a:pos x="51" y="2"/>
                </a:cxn>
                <a:cxn ang="0">
                  <a:pos x="61" y="8"/>
                </a:cxn>
                <a:cxn ang="0">
                  <a:pos x="61" y="18"/>
                </a:cxn>
                <a:cxn ang="0">
                  <a:pos x="23" y="69"/>
                </a:cxn>
              </a:cxnLst>
              <a:rect l="0" t="0" r="r" b="b"/>
              <a:pathLst>
                <a:path w="64" h="74">
                  <a:moveTo>
                    <a:pt x="23" y="69"/>
                  </a:moveTo>
                  <a:cubicBezTo>
                    <a:pt x="20" y="73"/>
                    <a:pt x="15" y="74"/>
                    <a:pt x="13" y="73"/>
                  </a:cubicBezTo>
                  <a:cubicBezTo>
                    <a:pt x="3" y="66"/>
                    <a:pt x="3" y="66"/>
                    <a:pt x="3" y="66"/>
                  </a:cubicBezTo>
                  <a:cubicBezTo>
                    <a:pt x="0" y="65"/>
                    <a:pt x="0" y="60"/>
                    <a:pt x="3" y="56"/>
                  </a:cubicBezTo>
                  <a:cubicBezTo>
                    <a:pt x="41" y="5"/>
                    <a:pt x="41" y="5"/>
                    <a:pt x="41" y="5"/>
                  </a:cubicBezTo>
                  <a:cubicBezTo>
                    <a:pt x="44" y="1"/>
                    <a:pt x="49" y="0"/>
                    <a:pt x="51" y="2"/>
                  </a:cubicBezTo>
                  <a:cubicBezTo>
                    <a:pt x="61" y="8"/>
                    <a:pt x="61" y="8"/>
                    <a:pt x="61" y="8"/>
                  </a:cubicBezTo>
                  <a:cubicBezTo>
                    <a:pt x="64" y="10"/>
                    <a:pt x="64" y="14"/>
                    <a:pt x="61" y="18"/>
                  </a:cubicBezTo>
                  <a:lnTo>
                    <a:pt x="23"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217">
              <a:extLst>
                <a:ext uri="{FF2B5EF4-FFF2-40B4-BE49-F238E27FC236}">
                  <a16:creationId xmlns:a16="http://schemas.microsoft.com/office/drawing/2014/main" id="{4A0FC014-E6DE-4FB7-8148-0CEC0816530A}"/>
                </a:ext>
              </a:extLst>
            </p:cNvPr>
            <p:cNvSpPr>
              <a:spLocks/>
            </p:cNvSpPr>
            <p:nvPr/>
          </p:nvSpPr>
          <p:spPr bwMode="auto">
            <a:xfrm>
              <a:off x="2062163" y="4994276"/>
              <a:ext cx="31750" cy="33338"/>
            </a:xfrm>
            <a:custGeom>
              <a:avLst/>
              <a:gdLst/>
              <a:ahLst/>
              <a:cxnLst>
                <a:cxn ang="0">
                  <a:pos x="43" y="88"/>
                </a:cxn>
                <a:cxn ang="0">
                  <a:pos x="27" y="89"/>
                </a:cxn>
                <a:cxn ang="0">
                  <a:pos x="7" y="77"/>
                </a:cxn>
                <a:cxn ang="0">
                  <a:pos x="3" y="62"/>
                </a:cxn>
                <a:cxn ang="0">
                  <a:pos x="46" y="5"/>
                </a:cxn>
                <a:cxn ang="0">
                  <a:pos x="62" y="4"/>
                </a:cxn>
                <a:cxn ang="0">
                  <a:pos x="81" y="16"/>
                </a:cxn>
                <a:cxn ang="0">
                  <a:pos x="85" y="31"/>
                </a:cxn>
                <a:cxn ang="0">
                  <a:pos x="43" y="88"/>
                </a:cxn>
              </a:cxnLst>
              <a:rect l="0" t="0" r="r" b="b"/>
              <a:pathLst>
                <a:path w="89" h="93">
                  <a:moveTo>
                    <a:pt x="43" y="88"/>
                  </a:moveTo>
                  <a:cubicBezTo>
                    <a:pt x="40" y="92"/>
                    <a:pt x="32" y="93"/>
                    <a:pt x="27" y="89"/>
                  </a:cubicBezTo>
                  <a:cubicBezTo>
                    <a:pt x="7" y="77"/>
                    <a:pt x="7" y="77"/>
                    <a:pt x="7" y="77"/>
                  </a:cubicBezTo>
                  <a:cubicBezTo>
                    <a:pt x="2" y="73"/>
                    <a:pt x="0" y="67"/>
                    <a:pt x="3" y="62"/>
                  </a:cubicBezTo>
                  <a:cubicBezTo>
                    <a:pt x="46" y="5"/>
                    <a:pt x="46" y="5"/>
                    <a:pt x="46" y="5"/>
                  </a:cubicBezTo>
                  <a:cubicBezTo>
                    <a:pt x="49" y="1"/>
                    <a:pt x="56" y="0"/>
                    <a:pt x="62" y="4"/>
                  </a:cubicBezTo>
                  <a:cubicBezTo>
                    <a:pt x="81" y="16"/>
                    <a:pt x="81" y="16"/>
                    <a:pt x="81" y="16"/>
                  </a:cubicBezTo>
                  <a:cubicBezTo>
                    <a:pt x="87" y="20"/>
                    <a:pt x="89" y="26"/>
                    <a:pt x="85" y="31"/>
                  </a:cubicBezTo>
                  <a:lnTo>
                    <a:pt x="43"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218">
              <a:extLst>
                <a:ext uri="{FF2B5EF4-FFF2-40B4-BE49-F238E27FC236}">
                  <a16:creationId xmlns:a16="http://schemas.microsoft.com/office/drawing/2014/main" id="{1E825F61-B412-4389-BD31-280A953522DF}"/>
                </a:ext>
              </a:extLst>
            </p:cNvPr>
            <p:cNvSpPr>
              <a:spLocks/>
            </p:cNvSpPr>
            <p:nvPr/>
          </p:nvSpPr>
          <p:spPr bwMode="auto">
            <a:xfrm>
              <a:off x="1825626" y="4902201"/>
              <a:ext cx="234950" cy="157163"/>
            </a:xfrm>
            <a:custGeom>
              <a:avLst/>
              <a:gdLst/>
              <a:ahLst/>
              <a:cxnLst>
                <a:cxn ang="0">
                  <a:pos x="664" y="434"/>
                </a:cxn>
                <a:cxn ang="0">
                  <a:pos x="583" y="424"/>
                </a:cxn>
                <a:cxn ang="0">
                  <a:pos x="51" y="82"/>
                </a:cxn>
                <a:cxn ang="0">
                  <a:pos x="12" y="15"/>
                </a:cxn>
                <a:cxn ang="0">
                  <a:pos x="12" y="15"/>
                </a:cxn>
                <a:cxn ang="0">
                  <a:pos x="93" y="26"/>
                </a:cxn>
                <a:cxn ang="0">
                  <a:pos x="625" y="367"/>
                </a:cxn>
                <a:cxn ang="0">
                  <a:pos x="664" y="434"/>
                </a:cxn>
              </a:cxnLst>
              <a:rect l="0" t="0" r="r" b="b"/>
              <a:pathLst>
                <a:path w="676" h="450">
                  <a:moveTo>
                    <a:pt x="664" y="434"/>
                  </a:moveTo>
                  <a:cubicBezTo>
                    <a:pt x="653" y="450"/>
                    <a:pt x="617" y="445"/>
                    <a:pt x="583" y="424"/>
                  </a:cubicBezTo>
                  <a:cubicBezTo>
                    <a:pt x="51" y="82"/>
                    <a:pt x="51" y="82"/>
                    <a:pt x="51" y="82"/>
                  </a:cubicBezTo>
                  <a:cubicBezTo>
                    <a:pt x="18" y="60"/>
                    <a:pt x="0" y="31"/>
                    <a:pt x="12" y="15"/>
                  </a:cubicBezTo>
                  <a:cubicBezTo>
                    <a:pt x="12" y="15"/>
                    <a:pt x="12" y="15"/>
                    <a:pt x="12" y="15"/>
                  </a:cubicBezTo>
                  <a:cubicBezTo>
                    <a:pt x="23" y="0"/>
                    <a:pt x="60" y="4"/>
                    <a:pt x="93" y="26"/>
                  </a:cubicBezTo>
                  <a:cubicBezTo>
                    <a:pt x="625" y="367"/>
                    <a:pt x="625" y="367"/>
                    <a:pt x="625" y="367"/>
                  </a:cubicBezTo>
                  <a:cubicBezTo>
                    <a:pt x="659" y="389"/>
                    <a:pt x="676" y="419"/>
                    <a:pt x="664" y="4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219">
              <a:extLst>
                <a:ext uri="{FF2B5EF4-FFF2-40B4-BE49-F238E27FC236}">
                  <a16:creationId xmlns:a16="http://schemas.microsoft.com/office/drawing/2014/main" id="{1E88894E-1716-4F2C-9782-76CA6C07E8E3}"/>
                </a:ext>
              </a:extLst>
            </p:cNvPr>
            <p:cNvSpPr>
              <a:spLocks/>
            </p:cNvSpPr>
            <p:nvPr/>
          </p:nvSpPr>
          <p:spPr bwMode="auto">
            <a:xfrm>
              <a:off x="1797051" y="4886326"/>
              <a:ext cx="47625" cy="34925"/>
            </a:xfrm>
            <a:custGeom>
              <a:avLst/>
              <a:gdLst/>
              <a:ahLst/>
              <a:cxnLst>
                <a:cxn ang="0">
                  <a:pos x="126" y="88"/>
                </a:cxn>
                <a:cxn ang="0">
                  <a:pos x="102" y="94"/>
                </a:cxn>
                <a:cxn ang="0">
                  <a:pos x="8" y="33"/>
                </a:cxn>
                <a:cxn ang="0">
                  <a:pos x="6" y="11"/>
                </a:cxn>
                <a:cxn ang="0">
                  <a:pos x="6" y="11"/>
                </a:cxn>
                <a:cxn ang="0">
                  <a:pos x="30" y="5"/>
                </a:cxn>
                <a:cxn ang="0">
                  <a:pos x="124" y="65"/>
                </a:cxn>
                <a:cxn ang="0">
                  <a:pos x="126" y="88"/>
                </a:cxn>
              </a:cxnLst>
              <a:rect l="0" t="0" r="r" b="b"/>
              <a:pathLst>
                <a:path w="132" h="98">
                  <a:moveTo>
                    <a:pt x="126" y="88"/>
                  </a:moveTo>
                  <a:cubicBezTo>
                    <a:pt x="120" y="95"/>
                    <a:pt x="109" y="98"/>
                    <a:pt x="102" y="94"/>
                  </a:cubicBezTo>
                  <a:cubicBezTo>
                    <a:pt x="8" y="33"/>
                    <a:pt x="8" y="33"/>
                    <a:pt x="8" y="33"/>
                  </a:cubicBezTo>
                  <a:cubicBezTo>
                    <a:pt x="1" y="29"/>
                    <a:pt x="0" y="19"/>
                    <a:pt x="6" y="11"/>
                  </a:cubicBezTo>
                  <a:cubicBezTo>
                    <a:pt x="6" y="11"/>
                    <a:pt x="6" y="11"/>
                    <a:pt x="6" y="11"/>
                  </a:cubicBezTo>
                  <a:cubicBezTo>
                    <a:pt x="12" y="3"/>
                    <a:pt x="22" y="0"/>
                    <a:pt x="30" y="5"/>
                  </a:cubicBezTo>
                  <a:cubicBezTo>
                    <a:pt x="124" y="65"/>
                    <a:pt x="124" y="65"/>
                    <a:pt x="124" y="65"/>
                  </a:cubicBezTo>
                  <a:cubicBezTo>
                    <a:pt x="131" y="70"/>
                    <a:pt x="132" y="80"/>
                    <a:pt x="126"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220">
              <a:extLst>
                <a:ext uri="{FF2B5EF4-FFF2-40B4-BE49-F238E27FC236}">
                  <a16:creationId xmlns:a16="http://schemas.microsoft.com/office/drawing/2014/main" id="{9621FF31-A624-418F-B0C9-186E53F28103}"/>
                </a:ext>
              </a:extLst>
            </p:cNvPr>
            <p:cNvSpPr>
              <a:spLocks/>
            </p:cNvSpPr>
            <p:nvPr/>
          </p:nvSpPr>
          <p:spPr bwMode="auto">
            <a:xfrm>
              <a:off x="1820863" y="4895851"/>
              <a:ext cx="30163" cy="33338"/>
            </a:xfrm>
            <a:custGeom>
              <a:avLst/>
              <a:gdLst/>
              <a:ahLst/>
              <a:cxnLst>
                <a:cxn ang="0">
                  <a:pos x="43" y="88"/>
                </a:cxn>
                <a:cxn ang="0">
                  <a:pos x="27" y="90"/>
                </a:cxn>
                <a:cxn ang="0">
                  <a:pos x="8" y="77"/>
                </a:cxn>
                <a:cxn ang="0">
                  <a:pos x="3" y="63"/>
                </a:cxn>
                <a:cxn ang="0">
                  <a:pos x="46" y="5"/>
                </a:cxn>
                <a:cxn ang="0">
                  <a:pos x="62" y="4"/>
                </a:cxn>
                <a:cxn ang="0">
                  <a:pos x="82" y="17"/>
                </a:cxn>
                <a:cxn ang="0">
                  <a:pos x="86" y="31"/>
                </a:cxn>
                <a:cxn ang="0">
                  <a:pos x="43" y="88"/>
                </a:cxn>
              </a:cxnLst>
              <a:rect l="0" t="0" r="r" b="b"/>
              <a:pathLst>
                <a:path w="89" h="93">
                  <a:moveTo>
                    <a:pt x="43" y="88"/>
                  </a:moveTo>
                  <a:cubicBezTo>
                    <a:pt x="40" y="92"/>
                    <a:pt x="33" y="93"/>
                    <a:pt x="27" y="90"/>
                  </a:cubicBezTo>
                  <a:cubicBezTo>
                    <a:pt x="8" y="77"/>
                    <a:pt x="8" y="77"/>
                    <a:pt x="8" y="77"/>
                  </a:cubicBezTo>
                  <a:cubicBezTo>
                    <a:pt x="2" y="73"/>
                    <a:pt x="0" y="67"/>
                    <a:pt x="3" y="63"/>
                  </a:cubicBezTo>
                  <a:cubicBezTo>
                    <a:pt x="46" y="5"/>
                    <a:pt x="46" y="5"/>
                    <a:pt x="46" y="5"/>
                  </a:cubicBezTo>
                  <a:cubicBezTo>
                    <a:pt x="49" y="1"/>
                    <a:pt x="57" y="0"/>
                    <a:pt x="62" y="4"/>
                  </a:cubicBezTo>
                  <a:cubicBezTo>
                    <a:pt x="82" y="17"/>
                    <a:pt x="82" y="17"/>
                    <a:pt x="82" y="17"/>
                  </a:cubicBezTo>
                  <a:cubicBezTo>
                    <a:pt x="87" y="20"/>
                    <a:pt x="89" y="27"/>
                    <a:pt x="86" y="31"/>
                  </a:cubicBezTo>
                  <a:lnTo>
                    <a:pt x="43"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221">
              <a:extLst>
                <a:ext uri="{FF2B5EF4-FFF2-40B4-BE49-F238E27FC236}">
                  <a16:creationId xmlns:a16="http://schemas.microsoft.com/office/drawing/2014/main" id="{C60FB24F-281F-4826-AB11-45B852371C99}"/>
                </a:ext>
              </a:extLst>
            </p:cNvPr>
            <p:cNvSpPr>
              <a:spLocks/>
            </p:cNvSpPr>
            <p:nvPr/>
          </p:nvSpPr>
          <p:spPr bwMode="auto">
            <a:xfrm>
              <a:off x="1789113" y="4876801"/>
              <a:ext cx="22225" cy="25400"/>
            </a:xfrm>
            <a:custGeom>
              <a:avLst/>
              <a:gdLst/>
              <a:ahLst/>
              <a:cxnLst>
                <a:cxn ang="0">
                  <a:pos x="23" y="69"/>
                </a:cxn>
                <a:cxn ang="0">
                  <a:pos x="13" y="73"/>
                </a:cxn>
                <a:cxn ang="0">
                  <a:pos x="3" y="66"/>
                </a:cxn>
                <a:cxn ang="0">
                  <a:pos x="3" y="56"/>
                </a:cxn>
                <a:cxn ang="0">
                  <a:pos x="41" y="5"/>
                </a:cxn>
                <a:cxn ang="0">
                  <a:pos x="52" y="2"/>
                </a:cxn>
                <a:cxn ang="0">
                  <a:pos x="61" y="8"/>
                </a:cxn>
                <a:cxn ang="0">
                  <a:pos x="61" y="18"/>
                </a:cxn>
                <a:cxn ang="0">
                  <a:pos x="23" y="69"/>
                </a:cxn>
              </a:cxnLst>
              <a:rect l="0" t="0" r="r" b="b"/>
              <a:pathLst>
                <a:path w="64" h="74">
                  <a:moveTo>
                    <a:pt x="23" y="69"/>
                  </a:moveTo>
                  <a:cubicBezTo>
                    <a:pt x="20" y="73"/>
                    <a:pt x="16" y="74"/>
                    <a:pt x="13" y="73"/>
                  </a:cubicBezTo>
                  <a:cubicBezTo>
                    <a:pt x="3" y="66"/>
                    <a:pt x="3" y="66"/>
                    <a:pt x="3" y="66"/>
                  </a:cubicBezTo>
                  <a:cubicBezTo>
                    <a:pt x="0" y="65"/>
                    <a:pt x="0" y="60"/>
                    <a:pt x="3" y="56"/>
                  </a:cubicBezTo>
                  <a:cubicBezTo>
                    <a:pt x="41" y="5"/>
                    <a:pt x="41" y="5"/>
                    <a:pt x="41" y="5"/>
                  </a:cubicBezTo>
                  <a:cubicBezTo>
                    <a:pt x="44" y="1"/>
                    <a:pt x="49" y="0"/>
                    <a:pt x="52" y="2"/>
                  </a:cubicBezTo>
                  <a:cubicBezTo>
                    <a:pt x="61" y="8"/>
                    <a:pt x="61" y="8"/>
                    <a:pt x="61" y="8"/>
                  </a:cubicBezTo>
                  <a:cubicBezTo>
                    <a:pt x="64" y="10"/>
                    <a:pt x="64" y="14"/>
                    <a:pt x="61" y="18"/>
                  </a:cubicBezTo>
                  <a:lnTo>
                    <a:pt x="23"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3" name="Freeform 222">
              <a:extLst>
                <a:ext uri="{FF2B5EF4-FFF2-40B4-BE49-F238E27FC236}">
                  <a16:creationId xmlns:a16="http://schemas.microsoft.com/office/drawing/2014/main" id="{2EBD4A7E-470D-42BB-B39E-A18EE8AC841B}"/>
                </a:ext>
              </a:extLst>
            </p:cNvPr>
            <p:cNvSpPr>
              <a:spLocks/>
            </p:cNvSpPr>
            <p:nvPr/>
          </p:nvSpPr>
          <p:spPr bwMode="auto">
            <a:xfrm>
              <a:off x="2035176" y="5033963"/>
              <a:ext cx="30163" cy="31750"/>
            </a:xfrm>
            <a:custGeom>
              <a:avLst/>
              <a:gdLst/>
              <a:ahLst/>
              <a:cxnLst>
                <a:cxn ang="0">
                  <a:pos x="43" y="88"/>
                </a:cxn>
                <a:cxn ang="0">
                  <a:pos x="27" y="89"/>
                </a:cxn>
                <a:cxn ang="0">
                  <a:pos x="8" y="77"/>
                </a:cxn>
                <a:cxn ang="0">
                  <a:pos x="3" y="62"/>
                </a:cxn>
                <a:cxn ang="0">
                  <a:pos x="46" y="5"/>
                </a:cxn>
                <a:cxn ang="0">
                  <a:pos x="62" y="4"/>
                </a:cxn>
                <a:cxn ang="0">
                  <a:pos x="82" y="16"/>
                </a:cxn>
                <a:cxn ang="0">
                  <a:pos x="86" y="31"/>
                </a:cxn>
                <a:cxn ang="0">
                  <a:pos x="43" y="88"/>
                </a:cxn>
              </a:cxnLst>
              <a:rect l="0" t="0" r="r" b="b"/>
              <a:pathLst>
                <a:path w="89" h="93">
                  <a:moveTo>
                    <a:pt x="43" y="88"/>
                  </a:moveTo>
                  <a:cubicBezTo>
                    <a:pt x="40" y="92"/>
                    <a:pt x="33" y="93"/>
                    <a:pt x="27" y="89"/>
                  </a:cubicBezTo>
                  <a:cubicBezTo>
                    <a:pt x="8" y="77"/>
                    <a:pt x="8" y="77"/>
                    <a:pt x="8" y="77"/>
                  </a:cubicBezTo>
                  <a:cubicBezTo>
                    <a:pt x="2" y="73"/>
                    <a:pt x="0" y="67"/>
                    <a:pt x="3" y="62"/>
                  </a:cubicBezTo>
                  <a:cubicBezTo>
                    <a:pt x="46" y="5"/>
                    <a:pt x="46" y="5"/>
                    <a:pt x="46" y="5"/>
                  </a:cubicBezTo>
                  <a:cubicBezTo>
                    <a:pt x="49" y="1"/>
                    <a:pt x="56" y="0"/>
                    <a:pt x="62" y="4"/>
                  </a:cubicBezTo>
                  <a:cubicBezTo>
                    <a:pt x="82" y="16"/>
                    <a:pt x="82" y="16"/>
                    <a:pt x="82" y="16"/>
                  </a:cubicBezTo>
                  <a:cubicBezTo>
                    <a:pt x="87" y="20"/>
                    <a:pt x="89" y="26"/>
                    <a:pt x="86" y="31"/>
                  </a:cubicBezTo>
                  <a:lnTo>
                    <a:pt x="43"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223">
              <a:extLst>
                <a:ext uri="{FF2B5EF4-FFF2-40B4-BE49-F238E27FC236}">
                  <a16:creationId xmlns:a16="http://schemas.microsoft.com/office/drawing/2014/main" id="{F6D13889-C7C9-49CB-8A6B-B7CD4EF2DDED}"/>
                </a:ext>
              </a:extLst>
            </p:cNvPr>
            <p:cNvSpPr>
              <a:spLocks/>
            </p:cNvSpPr>
            <p:nvPr/>
          </p:nvSpPr>
          <p:spPr bwMode="auto">
            <a:xfrm>
              <a:off x="1795463" y="4945063"/>
              <a:ext cx="236538" cy="157163"/>
            </a:xfrm>
            <a:custGeom>
              <a:avLst/>
              <a:gdLst/>
              <a:ahLst/>
              <a:cxnLst>
                <a:cxn ang="0">
                  <a:pos x="665" y="435"/>
                </a:cxn>
                <a:cxn ang="0">
                  <a:pos x="584" y="424"/>
                </a:cxn>
                <a:cxn ang="0">
                  <a:pos x="51" y="82"/>
                </a:cxn>
                <a:cxn ang="0">
                  <a:pos x="12" y="16"/>
                </a:cxn>
                <a:cxn ang="0">
                  <a:pos x="12" y="16"/>
                </a:cxn>
                <a:cxn ang="0">
                  <a:pos x="93" y="26"/>
                </a:cxn>
                <a:cxn ang="0">
                  <a:pos x="626" y="368"/>
                </a:cxn>
                <a:cxn ang="0">
                  <a:pos x="665" y="435"/>
                </a:cxn>
              </a:cxnLst>
              <a:rect l="0" t="0" r="r" b="b"/>
              <a:pathLst>
                <a:path w="676" h="450">
                  <a:moveTo>
                    <a:pt x="665" y="435"/>
                  </a:moveTo>
                  <a:cubicBezTo>
                    <a:pt x="653" y="450"/>
                    <a:pt x="617" y="446"/>
                    <a:pt x="584" y="424"/>
                  </a:cubicBezTo>
                  <a:cubicBezTo>
                    <a:pt x="51" y="82"/>
                    <a:pt x="51" y="82"/>
                    <a:pt x="51" y="82"/>
                  </a:cubicBezTo>
                  <a:cubicBezTo>
                    <a:pt x="18" y="61"/>
                    <a:pt x="0" y="31"/>
                    <a:pt x="12" y="16"/>
                  </a:cubicBezTo>
                  <a:cubicBezTo>
                    <a:pt x="12" y="16"/>
                    <a:pt x="12" y="16"/>
                    <a:pt x="12" y="16"/>
                  </a:cubicBezTo>
                  <a:cubicBezTo>
                    <a:pt x="24" y="0"/>
                    <a:pt x="60" y="5"/>
                    <a:pt x="93" y="26"/>
                  </a:cubicBezTo>
                  <a:cubicBezTo>
                    <a:pt x="626" y="368"/>
                    <a:pt x="626" y="368"/>
                    <a:pt x="626" y="368"/>
                  </a:cubicBezTo>
                  <a:cubicBezTo>
                    <a:pt x="659" y="389"/>
                    <a:pt x="676" y="419"/>
                    <a:pt x="665" y="4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25" name="Freeform 224">
              <a:extLst>
                <a:ext uri="{FF2B5EF4-FFF2-40B4-BE49-F238E27FC236}">
                  <a16:creationId xmlns:a16="http://schemas.microsoft.com/office/drawing/2014/main" id="{5DF656E0-87B6-45A3-826D-51326F087BAF}"/>
                </a:ext>
              </a:extLst>
            </p:cNvPr>
            <p:cNvSpPr>
              <a:spLocks/>
            </p:cNvSpPr>
            <p:nvPr/>
          </p:nvSpPr>
          <p:spPr bwMode="auto">
            <a:xfrm>
              <a:off x="1768476" y="4929188"/>
              <a:ext cx="46038" cy="34925"/>
            </a:xfrm>
            <a:custGeom>
              <a:avLst/>
              <a:gdLst/>
              <a:ahLst/>
              <a:cxnLst>
                <a:cxn ang="0">
                  <a:pos x="126" y="87"/>
                </a:cxn>
                <a:cxn ang="0">
                  <a:pos x="102" y="93"/>
                </a:cxn>
                <a:cxn ang="0">
                  <a:pos x="8" y="33"/>
                </a:cxn>
                <a:cxn ang="0">
                  <a:pos x="6" y="10"/>
                </a:cxn>
                <a:cxn ang="0">
                  <a:pos x="6" y="10"/>
                </a:cxn>
                <a:cxn ang="0">
                  <a:pos x="30" y="4"/>
                </a:cxn>
                <a:cxn ang="0">
                  <a:pos x="124" y="65"/>
                </a:cxn>
                <a:cxn ang="0">
                  <a:pos x="126" y="87"/>
                </a:cxn>
              </a:cxnLst>
              <a:rect l="0" t="0" r="r" b="b"/>
              <a:pathLst>
                <a:path w="132" h="98">
                  <a:moveTo>
                    <a:pt x="126" y="87"/>
                  </a:moveTo>
                  <a:cubicBezTo>
                    <a:pt x="120" y="95"/>
                    <a:pt x="109" y="98"/>
                    <a:pt x="102" y="93"/>
                  </a:cubicBezTo>
                  <a:cubicBezTo>
                    <a:pt x="8" y="33"/>
                    <a:pt x="8" y="33"/>
                    <a:pt x="8" y="33"/>
                  </a:cubicBezTo>
                  <a:cubicBezTo>
                    <a:pt x="1" y="28"/>
                    <a:pt x="0" y="18"/>
                    <a:pt x="6" y="10"/>
                  </a:cubicBezTo>
                  <a:cubicBezTo>
                    <a:pt x="6" y="10"/>
                    <a:pt x="6" y="10"/>
                    <a:pt x="6" y="10"/>
                  </a:cubicBezTo>
                  <a:cubicBezTo>
                    <a:pt x="12" y="3"/>
                    <a:pt x="23" y="0"/>
                    <a:pt x="30" y="4"/>
                  </a:cubicBezTo>
                  <a:cubicBezTo>
                    <a:pt x="124" y="65"/>
                    <a:pt x="124" y="65"/>
                    <a:pt x="124" y="65"/>
                  </a:cubicBezTo>
                  <a:cubicBezTo>
                    <a:pt x="131" y="69"/>
                    <a:pt x="132" y="79"/>
                    <a:pt x="126" y="8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225">
              <a:extLst>
                <a:ext uri="{FF2B5EF4-FFF2-40B4-BE49-F238E27FC236}">
                  <a16:creationId xmlns:a16="http://schemas.microsoft.com/office/drawing/2014/main" id="{10F06B8E-401F-4ED7-B8B7-7F6814663DFE}"/>
                </a:ext>
              </a:extLst>
            </p:cNvPr>
            <p:cNvSpPr>
              <a:spLocks/>
            </p:cNvSpPr>
            <p:nvPr/>
          </p:nvSpPr>
          <p:spPr bwMode="auto">
            <a:xfrm>
              <a:off x="1790701" y="4938713"/>
              <a:ext cx="30163" cy="33338"/>
            </a:xfrm>
            <a:custGeom>
              <a:avLst/>
              <a:gdLst/>
              <a:ahLst/>
              <a:cxnLst>
                <a:cxn ang="0">
                  <a:pos x="43" y="88"/>
                </a:cxn>
                <a:cxn ang="0">
                  <a:pos x="27" y="89"/>
                </a:cxn>
                <a:cxn ang="0">
                  <a:pos x="8" y="77"/>
                </a:cxn>
                <a:cxn ang="0">
                  <a:pos x="4" y="62"/>
                </a:cxn>
                <a:cxn ang="0">
                  <a:pos x="46" y="5"/>
                </a:cxn>
                <a:cxn ang="0">
                  <a:pos x="62" y="4"/>
                </a:cxn>
                <a:cxn ang="0">
                  <a:pos x="82" y="16"/>
                </a:cxn>
                <a:cxn ang="0">
                  <a:pos x="86" y="31"/>
                </a:cxn>
                <a:cxn ang="0">
                  <a:pos x="43" y="88"/>
                </a:cxn>
              </a:cxnLst>
              <a:rect l="0" t="0" r="r" b="b"/>
              <a:pathLst>
                <a:path w="89" h="93">
                  <a:moveTo>
                    <a:pt x="43" y="88"/>
                  </a:moveTo>
                  <a:cubicBezTo>
                    <a:pt x="40" y="92"/>
                    <a:pt x="33" y="93"/>
                    <a:pt x="27" y="89"/>
                  </a:cubicBezTo>
                  <a:cubicBezTo>
                    <a:pt x="8" y="77"/>
                    <a:pt x="8" y="77"/>
                    <a:pt x="8" y="77"/>
                  </a:cubicBezTo>
                  <a:cubicBezTo>
                    <a:pt x="2" y="73"/>
                    <a:pt x="0" y="67"/>
                    <a:pt x="4" y="62"/>
                  </a:cubicBezTo>
                  <a:cubicBezTo>
                    <a:pt x="46" y="5"/>
                    <a:pt x="46" y="5"/>
                    <a:pt x="46" y="5"/>
                  </a:cubicBezTo>
                  <a:cubicBezTo>
                    <a:pt x="50" y="1"/>
                    <a:pt x="57" y="0"/>
                    <a:pt x="62" y="4"/>
                  </a:cubicBezTo>
                  <a:cubicBezTo>
                    <a:pt x="82" y="16"/>
                    <a:pt x="82" y="16"/>
                    <a:pt x="82" y="16"/>
                  </a:cubicBezTo>
                  <a:cubicBezTo>
                    <a:pt x="87" y="20"/>
                    <a:pt x="89" y="26"/>
                    <a:pt x="86" y="31"/>
                  </a:cubicBezTo>
                  <a:lnTo>
                    <a:pt x="43" y="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226">
              <a:extLst>
                <a:ext uri="{FF2B5EF4-FFF2-40B4-BE49-F238E27FC236}">
                  <a16:creationId xmlns:a16="http://schemas.microsoft.com/office/drawing/2014/main" id="{B38C511A-B658-4736-8F90-B36611CF75E2}"/>
                </a:ext>
              </a:extLst>
            </p:cNvPr>
            <p:cNvSpPr>
              <a:spLocks/>
            </p:cNvSpPr>
            <p:nvPr/>
          </p:nvSpPr>
          <p:spPr bwMode="auto">
            <a:xfrm>
              <a:off x="1758951" y="4919663"/>
              <a:ext cx="22225" cy="25400"/>
            </a:xfrm>
            <a:custGeom>
              <a:avLst/>
              <a:gdLst/>
              <a:ahLst/>
              <a:cxnLst>
                <a:cxn ang="0">
                  <a:pos x="23" y="69"/>
                </a:cxn>
                <a:cxn ang="0">
                  <a:pos x="12" y="72"/>
                </a:cxn>
                <a:cxn ang="0">
                  <a:pos x="2" y="66"/>
                </a:cxn>
                <a:cxn ang="0">
                  <a:pos x="3" y="56"/>
                </a:cxn>
                <a:cxn ang="0">
                  <a:pos x="41" y="5"/>
                </a:cxn>
                <a:cxn ang="0">
                  <a:pos x="51" y="1"/>
                </a:cxn>
                <a:cxn ang="0">
                  <a:pos x="61" y="8"/>
                </a:cxn>
                <a:cxn ang="0">
                  <a:pos x="60" y="18"/>
                </a:cxn>
                <a:cxn ang="0">
                  <a:pos x="23" y="69"/>
                </a:cxn>
              </a:cxnLst>
              <a:rect l="0" t="0" r="r" b="b"/>
              <a:pathLst>
                <a:path w="63" h="74">
                  <a:moveTo>
                    <a:pt x="23" y="69"/>
                  </a:moveTo>
                  <a:cubicBezTo>
                    <a:pt x="20" y="72"/>
                    <a:pt x="15" y="74"/>
                    <a:pt x="12" y="72"/>
                  </a:cubicBezTo>
                  <a:cubicBezTo>
                    <a:pt x="2" y="66"/>
                    <a:pt x="2" y="66"/>
                    <a:pt x="2" y="66"/>
                  </a:cubicBezTo>
                  <a:cubicBezTo>
                    <a:pt x="0" y="64"/>
                    <a:pt x="0" y="60"/>
                    <a:pt x="3" y="56"/>
                  </a:cubicBezTo>
                  <a:cubicBezTo>
                    <a:pt x="41" y="5"/>
                    <a:pt x="41" y="5"/>
                    <a:pt x="41" y="5"/>
                  </a:cubicBezTo>
                  <a:cubicBezTo>
                    <a:pt x="43" y="1"/>
                    <a:pt x="48" y="0"/>
                    <a:pt x="51" y="1"/>
                  </a:cubicBezTo>
                  <a:cubicBezTo>
                    <a:pt x="61" y="8"/>
                    <a:pt x="61" y="8"/>
                    <a:pt x="61" y="8"/>
                  </a:cubicBezTo>
                  <a:cubicBezTo>
                    <a:pt x="63" y="9"/>
                    <a:pt x="63" y="14"/>
                    <a:pt x="60" y="18"/>
                  </a:cubicBezTo>
                  <a:lnTo>
                    <a:pt x="23"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227">
              <a:extLst>
                <a:ext uri="{FF2B5EF4-FFF2-40B4-BE49-F238E27FC236}">
                  <a16:creationId xmlns:a16="http://schemas.microsoft.com/office/drawing/2014/main" id="{67A4A138-89C3-4303-B6E2-DCDA373EE053}"/>
                </a:ext>
              </a:extLst>
            </p:cNvPr>
            <p:cNvSpPr>
              <a:spLocks/>
            </p:cNvSpPr>
            <p:nvPr/>
          </p:nvSpPr>
          <p:spPr bwMode="auto">
            <a:xfrm>
              <a:off x="2005013" y="5076826"/>
              <a:ext cx="30163" cy="31750"/>
            </a:xfrm>
            <a:custGeom>
              <a:avLst/>
              <a:gdLst/>
              <a:ahLst/>
              <a:cxnLst>
                <a:cxn ang="0">
                  <a:pos x="43" y="87"/>
                </a:cxn>
                <a:cxn ang="0">
                  <a:pos x="27" y="89"/>
                </a:cxn>
                <a:cxn ang="0">
                  <a:pos x="8" y="76"/>
                </a:cxn>
                <a:cxn ang="0">
                  <a:pos x="4" y="62"/>
                </a:cxn>
                <a:cxn ang="0">
                  <a:pos x="46" y="5"/>
                </a:cxn>
                <a:cxn ang="0">
                  <a:pos x="62" y="3"/>
                </a:cxn>
                <a:cxn ang="0">
                  <a:pos x="82" y="16"/>
                </a:cxn>
                <a:cxn ang="0">
                  <a:pos x="86" y="30"/>
                </a:cxn>
                <a:cxn ang="0">
                  <a:pos x="43" y="87"/>
                </a:cxn>
              </a:cxnLst>
              <a:rect l="0" t="0" r="r" b="b"/>
              <a:pathLst>
                <a:path w="89" h="92">
                  <a:moveTo>
                    <a:pt x="43" y="87"/>
                  </a:moveTo>
                  <a:cubicBezTo>
                    <a:pt x="40" y="92"/>
                    <a:pt x="33" y="92"/>
                    <a:pt x="27" y="89"/>
                  </a:cubicBezTo>
                  <a:cubicBezTo>
                    <a:pt x="8" y="76"/>
                    <a:pt x="8" y="76"/>
                    <a:pt x="8" y="76"/>
                  </a:cubicBezTo>
                  <a:cubicBezTo>
                    <a:pt x="2" y="73"/>
                    <a:pt x="0" y="66"/>
                    <a:pt x="4" y="62"/>
                  </a:cubicBezTo>
                  <a:cubicBezTo>
                    <a:pt x="46" y="5"/>
                    <a:pt x="46" y="5"/>
                    <a:pt x="46" y="5"/>
                  </a:cubicBezTo>
                  <a:cubicBezTo>
                    <a:pt x="49" y="0"/>
                    <a:pt x="57" y="0"/>
                    <a:pt x="62" y="3"/>
                  </a:cubicBezTo>
                  <a:cubicBezTo>
                    <a:pt x="82" y="16"/>
                    <a:pt x="82" y="16"/>
                    <a:pt x="82" y="16"/>
                  </a:cubicBezTo>
                  <a:cubicBezTo>
                    <a:pt x="87" y="19"/>
                    <a:pt x="89" y="26"/>
                    <a:pt x="86" y="30"/>
                  </a:cubicBezTo>
                  <a:lnTo>
                    <a:pt x="43"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 name="ZoneTexte 2">
            <a:extLst>
              <a:ext uri="{FF2B5EF4-FFF2-40B4-BE49-F238E27FC236}">
                <a16:creationId xmlns:a16="http://schemas.microsoft.com/office/drawing/2014/main" id="{E76EE030-0AD0-B8AC-D5FE-4F3D6CDCB524}"/>
              </a:ext>
            </a:extLst>
          </p:cNvPr>
          <p:cNvSpPr txBox="1"/>
          <p:nvPr/>
        </p:nvSpPr>
        <p:spPr>
          <a:xfrm>
            <a:off x="2935271" y="358772"/>
            <a:ext cx="3629703" cy="1615827"/>
          </a:xfrm>
          <a:prstGeom prst="rect">
            <a:avLst/>
          </a:prstGeom>
          <a:noFill/>
        </p:spPr>
        <p:txBody>
          <a:bodyPr wrap="square">
            <a:spAutoFit/>
          </a:bodyPr>
          <a:lstStyle/>
          <a:p>
            <a:r>
              <a:rPr lang="fr-FR" sz="1100" dirty="0">
                <a:latin typeface="+mn-lt"/>
              </a:rPr>
              <a:t> Depuis quelques années les berges au niveau du camping Côté Vercors s’érodent suite à une modification du cours d’eau de la Bourne. Le même phénomène se produit sur St Just de Claix côté Isère et les DDT 38 et 26 se concertent pour palier à l’inaction d’EDF qui devrait évacuer les embâcles pour restaurer un cours de rivière central. Concrètement sur notre commune, la berge en rive droite de la Bourne s’érode au niveau du camping et le passage pêcheur n’est plus possible… Le grillage s’enfonce…</a:t>
            </a:r>
          </a:p>
        </p:txBody>
      </p:sp>
      <p:pic>
        <p:nvPicPr>
          <p:cNvPr id="6" name="Image 5">
            <a:extLst>
              <a:ext uri="{FF2B5EF4-FFF2-40B4-BE49-F238E27FC236}">
                <a16:creationId xmlns:a16="http://schemas.microsoft.com/office/drawing/2014/main" id="{862C290C-7F24-6A2B-832B-E36DDE6A0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72" y="434505"/>
            <a:ext cx="2519553" cy="1421459"/>
          </a:xfrm>
          <a:prstGeom prst="rect">
            <a:avLst/>
          </a:prstGeom>
        </p:spPr>
      </p:pic>
      <p:sp>
        <p:nvSpPr>
          <p:cNvPr id="7" name="ZoneTexte 6">
            <a:extLst>
              <a:ext uri="{FF2B5EF4-FFF2-40B4-BE49-F238E27FC236}">
                <a16:creationId xmlns:a16="http://schemas.microsoft.com/office/drawing/2014/main" id="{F957A4C8-9458-8BEC-876C-9979C553C4E3}"/>
              </a:ext>
            </a:extLst>
          </p:cNvPr>
          <p:cNvSpPr txBox="1"/>
          <p:nvPr/>
        </p:nvSpPr>
        <p:spPr>
          <a:xfrm>
            <a:off x="344671" y="1906995"/>
            <a:ext cx="6340652" cy="1615827"/>
          </a:xfrm>
          <a:prstGeom prst="rect">
            <a:avLst/>
          </a:prstGeom>
          <a:noFill/>
        </p:spPr>
        <p:txBody>
          <a:bodyPr wrap="square">
            <a:spAutoFit/>
          </a:bodyPr>
          <a:lstStyle/>
          <a:p>
            <a:r>
              <a:rPr lang="fr-FR" sz="1100" dirty="0">
                <a:latin typeface="+mn-lt"/>
              </a:rPr>
              <a:t>Sous la houlette de Romuald-Davy Doucin, la municipalité prendra à bras le corps la résolution des problèmes d’érosion en menant des actions pour restructurer la berge et gagner du terrain sur la Bourne afin de créer une esplanade propice à la pêche et à la flânerie.</a:t>
            </a:r>
          </a:p>
          <a:p>
            <a:r>
              <a:rPr lang="fr-FR" sz="1100" dirty="0"/>
              <a:t>Une association probablement municipale sera prochainement créée pour coordonner des actions de structuration des berges. Les grandes étapes seront la récupération des embâcles pour les fixer en bordure de berge puis la création d’un substrat et enfin la plantation de saules pleureurs : et pour cette étape, la commune de Bourg de Péage est prête à nous aider ! Reste à savoir si EDF sortira de sa réserve pour prendre ses responsabilités écologiques. Si vous vous sentez l’âme d’un viking prêt à conquérir le Walhalla, nous vous attendons pour des travaux de bûcheronnage épiques. Talents cachés attendus aussi !</a:t>
            </a:r>
            <a:endParaRPr lang="fr-FR" sz="1100" dirty="0">
              <a:latin typeface="+mn-lt"/>
            </a:endParaRPr>
          </a:p>
        </p:txBody>
      </p:sp>
    </p:spTree>
    <p:extLst>
      <p:ext uri="{BB962C8B-B14F-4D97-AF65-F5344CB8AC3E}">
        <p14:creationId xmlns:p14="http://schemas.microsoft.com/office/powerpoint/2010/main" val="305718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e 89">
            <a:extLst>
              <a:ext uri="{FF2B5EF4-FFF2-40B4-BE49-F238E27FC236}">
                <a16:creationId xmlns:a16="http://schemas.microsoft.com/office/drawing/2014/main" id="{9C3656AC-1907-40A7-BEF5-2F1F05BAD394}"/>
              </a:ext>
            </a:extLst>
          </p:cNvPr>
          <p:cNvGrpSpPr/>
          <p:nvPr/>
        </p:nvGrpSpPr>
        <p:grpSpPr>
          <a:xfrm>
            <a:off x="-2355662" y="834324"/>
            <a:ext cx="9332471" cy="9230410"/>
            <a:chOff x="-2355662" y="834324"/>
            <a:chExt cx="9332471" cy="9230410"/>
          </a:xfrm>
        </p:grpSpPr>
        <p:pic>
          <p:nvPicPr>
            <p:cNvPr id="91" name="Picture 17">
              <a:extLst>
                <a:ext uri="{FF2B5EF4-FFF2-40B4-BE49-F238E27FC236}">
                  <a16:creationId xmlns:a16="http://schemas.microsoft.com/office/drawing/2014/main" id="{4A36606A-5B37-4061-9549-964EA1D1D6EA}"/>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a:off x="-2355662" y="5694237"/>
              <a:ext cx="6294809" cy="4370497"/>
            </a:xfrm>
            <a:prstGeom prst="rect">
              <a:avLst/>
            </a:prstGeom>
          </p:spPr>
        </p:pic>
        <p:pic>
          <p:nvPicPr>
            <p:cNvPr id="106" name="Picture 17">
              <a:extLst>
                <a:ext uri="{FF2B5EF4-FFF2-40B4-BE49-F238E27FC236}">
                  <a16:creationId xmlns:a16="http://schemas.microsoft.com/office/drawing/2014/main" id="{187196F0-8136-4533-825A-922C1433FE6F}"/>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5916" y="4770129"/>
              <a:ext cx="6867907" cy="4370497"/>
            </a:xfrm>
            <a:prstGeom prst="rect">
              <a:avLst/>
            </a:prstGeom>
          </p:spPr>
        </p:pic>
        <p:pic>
          <p:nvPicPr>
            <p:cNvPr id="107" name="Picture 17">
              <a:extLst>
                <a:ext uri="{FF2B5EF4-FFF2-40B4-BE49-F238E27FC236}">
                  <a16:creationId xmlns:a16="http://schemas.microsoft.com/office/drawing/2014/main" id="{08235447-E1AD-446B-B0E0-D96A79EBF08D}"/>
                </a:ext>
              </a:extLst>
            </p:cNvPr>
            <p:cNvPicPr>
              <a:picLocks noChangeAspect="1"/>
            </p:cNvPicPr>
            <p:nvPr/>
          </p:nvPicPr>
          <p:blipFill>
            <a:blip r:embed="rId2">
              <a:duotone>
                <a:prstClr val="black"/>
                <a:schemeClr val="tx2">
                  <a:lumMod val="25000"/>
                  <a:tint val="45000"/>
                  <a:satMod val="400000"/>
                </a:schemeClr>
              </a:duotone>
              <a:extLst>
                <a:ext uri="{28A0092B-C50C-407E-A947-70E740481C1C}">
                  <a14:useLocalDpi xmlns:a14="http://schemas.microsoft.com/office/drawing/2010/main" val="0"/>
                </a:ext>
              </a:extLst>
            </a:blip>
            <a:stretch>
              <a:fillRect/>
            </a:stretch>
          </p:blipFill>
          <p:spPr>
            <a:xfrm flipH="1" flipV="1">
              <a:off x="108902" y="834324"/>
              <a:ext cx="6867907" cy="4370497"/>
            </a:xfrm>
            <a:prstGeom prst="rect">
              <a:avLst/>
            </a:prstGeom>
          </p:spPr>
        </p:pic>
      </p:grpSp>
      <p:sp>
        <p:nvSpPr>
          <p:cNvPr id="29" name="Rectangle 28">
            <a:extLst>
              <a:ext uri="{FF2B5EF4-FFF2-40B4-BE49-F238E27FC236}">
                <a16:creationId xmlns:a16="http://schemas.microsoft.com/office/drawing/2014/main" id="{64240A8E-BE89-434C-B76C-BC6B9A4FD5DD}"/>
              </a:ext>
            </a:extLst>
          </p:cNvPr>
          <p:cNvSpPr/>
          <p:nvPr/>
        </p:nvSpPr>
        <p:spPr>
          <a:xfrm>
            <a:off x="3482963" y="6825572"/>
            <a:ext cx="3174313" cy="1191230"/>
          </a:xfrm>
          <a:prstGeom prst="rect">
            <a:avLst/>
          </a:prstGeom>
          <a:solidFill>
            <a:srgbClr val="4C4A91">
              <a:alpha val="12157"/>
            </a:srgbClr>
          </a:solidFill>
          <a:ln>
            <a:solidFill>
              <a:srgbClr val="4C4A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DE6B8E89-80E0-48E5-AC71-8B226EABD529}"/>
              </a:ext>
            </a:extLst>
          </p:cNvPr>
          <p:cNvSpPr/>
          <p:nvPr/>
        </p:nvSpPr>
        <p:spPr>
          <a:xfrm>
            <a:off x="203110" y="6822110"/>
            <a:ext cx="3174313" cy="2613870"/>
          </a:xfrm>
          <a:prstGeom prst="rect">
            <a:avLst/>
          </a:prstGeom>
          <a:solidFill>
            <a:srgbClr val="4C4A91">
              <a:alpha val="12157"/>
            </a:srgbClr>
          </a:solidFill>
          <a:ln>
            <a:solidFill>
              <a:srgbClr val="4C4A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86260A59-1A44-4A87-A011-A3D8C24FD98A}"/>
              </a:ext>
            </a:extLst>
          </p:cNvPr>
          <p:cNvSpPr/>
          <p:nvPr/>
        </p:nvSpPr>
        <p:spPr>
          <a:xfrm>
            <a:off x="354195" y="7386584"/>
            <a:ext cx="3199984" cy="1615827"/>
          </a:xfrm>
          <a:prstGeom prst="rect">
            <a:avLst/>
          </a:prstGeom>
        </p:spPr>
        <p:txBody>
          <a:bodyPr wrap="square">
            <a:spAutoFit/>
          </a:bodyPr>
          <a:lstStyle/>
          <a:p>
            <a:r>
              <a:rPr lang="pt-BR" sz="1100" dirty="0"/>
              <a:t>Tél. : 04 75 48 40 63                 Fax : 04 75 48 44 32 </a:t>
            </a:r>
          </a:p>
          <a:p>
            <a:endParaRPr lang="pt-BR" sz="1100" dirty="0"/>
          </a:p>
          <a:p>
            <a:r>
              <a:rPr lang="pt-BR" sz="1100" dirty="0"/>
              <a:t>E-mail : </a:t>
            </a:r>
            <a:r>
              <a:rPr lang="pt-BR" sz="1100" dirty="0">
                <a:hlinkClick r:id="rId3"/>
              </a:rPr>
              <a:t>secrétariat@mairie-st-nazaire-en-royans.fr</a:t>
            </a:r>
            <a:endParaRPr lang="pt-BR" sz="1100" dirty="0"/>
          </a:p>
          <a:p>
            <a:endParaRPr lang="pt-BR" sz="1100" dirty="0"/>
          </a:p>
          <a:p>
            <a:r>
              <a:rPr lang="pt-BR" sz="1100" dirty="0"/>
              <a:t>  Site : </a:t>
            </a:r>
            <a:r>
              <a:rPr lang="pt-BR" sz="1100" dirty="0">
                <a:hlinkClick r:id="rId4"/>
              </a:rPr>
              <a:t>www.saint-nazaire-en-royans.com</a:t>
            </a:r>
            <a:endParaRPr lang="pt-BR" sz="1100" dirty="0"/>
          </a:p>
          <a:p>
            <a:endParaRPr lang="pt-BR" sz="1100" dirty="0"/>
          </a:p>
          <a:p>
            <a:r>
              <a:rPr lang="pt-BR" sz="1100" dirty="0"/>
              <a:t> Horaires secrétariat : </a:t>
            </a:r>
          </a:p>
          <a:p>
            <a:r>
              <a:rPr lang="pt-BR" sz="1100" dirty="0"/>
              <a:t>    </a:t>
            </a:r>
            <a:r>
              <a:rPr lang="pt-BR" sz="1100" dirty="0">
                <a:sym typeface="Wingdings" panose="05000000000000000000" pitchFamily="2" charset="2"/>
              </a:rPr>
              <a:t></a:t>
            </a:r>
            <a:r>
              <a:rPr lang="pt-BR" sz="1100" dirty="0"/>
              <a:t> Lundi , mercredi et jeudi de 8h30 à 12h</a:t>
            </a:r>
          </a:p>
          <a:p>
            <a:r>
              <a:rPr lang="pt-BR" sz="1100" dirty="0"/>
              <a:t>    </a:t>
            </a:r>
            <a:r>
              <a:rPr lang="pt-BR" sz="1100" dirty="0">
                <a:sym typeface="Wingdings" panose="05000000000000000000" pitchFamily="2" charset="2"/>
              </a:rPr>
              <a:t> </a:t>
            </a:r>
            <a:r>
              <a:rPr lang="pt-BR" sz="1100" dirty="0"/>
              <a:t>Mardi après-midi de 14h à 17h</a:t>
            </a:r>
            <a:endParaRPr lang="fr-FR" sz="1100" dirty="0"/>
          </a:p>
        </p:txBody>
      </p:sp>
      <p:sp>
        <p:nvSpPr>
          <p:cNvPr id="52" name="Rectangle 51">
            <a:extLst>
              <a:ext uri="{FF2B5EF4-FFF2-40B4-BE49-F238E27FC236}">
                <a16:creationId xmlns:a16="http://schemas.microsoft.com/office/drawing/2014/main" id="{C22606F8-0439-4C95-8C93-343D64B8D427}"/>
              </a:ext>
            </a:extLst>
          </p:cNvPr>
          <p:cNvSpPr/>
          <p:nvPr/>
        </p:nvSpPr>
        <p:spPr>
          <a:xfrm>
            <a:off x="3447754" y="6865328"/>
            <a:ext cx="3201508" cy="1107996"/>
          </a:xfrm>
          <a:prstGeom prst="rect">
            <a:avLst/>
          </a:prstGeom>
        </p:spPr>
        <p:txBody>
          <a:bodyPr wrap="square">
            <a:spAutoFit/>
          </a:bodyPr>
          <a:lstStyle/>
          <a:p>
            <a:r>
              <a:rPr lang="fr-FR" sz="1100" dirty="0"/>
              <a:t>Gîtes municipaux : 04 75 48 40 63</a:t>
            </a:r>
          </a:p>
          <a:p>
            <a:r>
              <a:rPr lang="fr-FR" sz="1100" dirty="0"/>
              <a:t>Camping Côté Vercors : 06 02 35 66 20</a:t>
            </a:r>
          </a:p>
          <a:p>
            <a:r>
              <a:rPr lang="fr-FR" sz="1100" dirty="0"/>
              <a:t>Office de Tourisme, Espace R&amp;V, Aqueduc :</a:t>
            </a:r>
          </a:p>
          <a:p>
            <a:r>
              <a:rPr lang="fr-FR" sz="1100" dirty="0"/>
              <a:t>04 75 48 49 80</a:t>
            </a:r>
          </a:p>
          <a:p>
            <a:r>
              <a:rPr lang="fr-FR" sz="1100" dirty="0"/>
              <a:t>Bateau à roue : 04 76 64 43 42</a:t>
            </a:r>
          </a:p>
          <a:p>
            <a:r>
              <a:rPr lang="fr-FR" sz="1100" dirty="0"/>
              <a:t>Grotte de Thaïs : 04 75 48 45 76</a:t>
            </a:r>
          </a:p>
        </p:txBody>
      </p:sp>
      <p:sp>
        <p:nvSpPr>
          <p:cNvPr id="53" name="Freeform 6">
            <a:extLst>
              <a:ext uri="{FF2B5EF4-FFF2-40B4-BE49-F238E27FC236}">
                <a16:creationId xmlns:a16="http://schemas.microsoft.com/office/drawing/2014/main" id="{8770B719-98E6-43D7-9560-0A327215A647}"/>
              </a:ext>
            </a:extLst>
          </p:cNvPr>
          <p:cNvSpPr>
            <a:spLocks noChangeAspect="1" noEditPoints="1"/>
          </p:cNvSpPr>
          <p:nvPr/>
        </p:nvSpPr>
        <p:spPr bwMode="auto">
          <a:xfrm>
            <a:off x="253597" y="7339931"/>
            <a:ext cx="198794" cy="265998"/>
          </a:xfrm>
          <a:custGeom>
            <a:avLst/>
            <a:gdLst/>
            <a:ahLst/>
            <a:cxnLst>
              <a:cxn ang="0">
                <a:pos x="66" y="257"/>
              </a:cxn>
              <a:cxn ang="0">
                <a:pos x="91" y="257"/>
              </a:cxn>
              <a:cxn ang="0">
                <a:pos x="91" y="269"/>
              </a:cxn>
              <a:cxn ang="0">
                <a:pos x="66" y="269"/>
              </a:cxn>
              <a:cxn ang="0">
                <a:pos x="66" y="257"/>
              </a:cxn>
              <a:cxn ang="0">
                <a:pos x="21" y="71"/>
              </a:cxn>
              <a:cxn ang="0">
                <a:pos x="19" y="74"/>
              </a:cxn>
              <a:cxn ang="0">
                <a:pos x="19" y="244"/>
              </a:cxn>
              <a:cxn ang="0">
                <a:pos x="21" y="247"/>
              </a:cxn>
              <a:cxn ang="0">
                <a:pos x="136" y="247"/>
              </a:cxn>
              <a:cxn ang="0">
                <a:pos x="138" y="244"/>
              </a:cxn>
              <a:cxn ang="0">
                <a:pos x="138" y="74"/>
              </a:cxn>
              <a:cxn ang="0">
                <a:pos x="136" y="71"/>
              </a:cxn>
              <a:cxn ang="0">
                <a:pos x="21" y="71"/>
              </a:cxn>
              <a:cxn ang="0">
                <a:pos x="20" y="53"/>
              </a:cxn>
              <a:cxn ang="0">
                <a:pos x="137" y="53"/>
              </a:cxn>
              <a:cxn ang="0">
                <a:pos x="157" y="73"/>
              </a:cxn>
              <a:cxn ang="0">
                <a:pos x="157" y="260"/>
              </a:cxn>
              <a:cxn ang="0">
                <a:pos x="137" y="280"/>
              </a:cxn>
              <a:cxn ang="0">
                <a:pos x="20" y="280"/>
              </a:cxn>
              <a:cxn ang="0">
                <a:pos x="0" y="260"/>
              </a:cxn>
              <a:cxn ang="0">
                <a:pos x="0" y="73"/>
              </a:cxn>
              <a:cxn ang="0">
                <a:pos x="20" y="53"/>
              </a:cxn>
              <a:cxn ang="0">
                <a:pos x="209" y="56"/>
              </a:cxn>
              <a:cxn ang="0">
                <a:pos x="194" y="60"/>
              </a:cxn>
              <a:cxn ang="0">
                <a:pos x="150" y="15"/>
              </a:cxn>
              <a:cxn ang="0">
                <a:pos x="154" y="0"/>
              </a:cxn>
              <a:cxn ang="0">
                <a:pos x="209" y="56"/>
              </a:cxn>
              <a:cxn ang="0">
                <a:pos x="184" y="62"/>
              </a:cxn>
              <a:cxn ang="0">
                <a:pos x="169" y="66"/>
              </a:cxn>
              <a:cxn ang="0">
                <a:pos x="143" y="39"/>
              </a:cxn>
              <a:cxn ang="0">
                <a:pos x="147" y="24"/>
              </a:cxn>
              <a:cxn ang="0">
                <a:pos x="184" y="62"/>
              </a:cxn>
              <a:cxn ang="0">
                <a:pos x="88" y="217"/>
              </a:cxn>
              <a:cxn ang="0">
                <a:pos x="33" y="122"/>
              </a:cxn>
              <a:cxn ang="0">
                <a:pos x="60" y="96"/>
              </a:cxn>
              <a:cxn ang="0">
                <a:pos x="73" y="129"/>
              </a:cxn>
              <a:cxn ang="0">
                <a:pos x="66" y="140"/>
              </a:cxn>
              <a:cxn ang="0">
                <a:pos x="89" y="180"/>
              </a:cxn>
              <a:cxn ang="0">
                <a:pos x="102" y="178"/>
              </a:cxn>
              <a:cxn ang="0">
                <a:pos x="124" y="206"/>
              </a:cxn>
              <a:cxn ang="0">
                <a:pos x="88" y="217"/>
              </a:cxn>
            </a:cxnLst>
            <a:rect l="0" t="0" r="r" b="b"/>
            <a:pathLst>
              <a:path w="209" h="280">
                <a:moveTo>
                  <a:pt x="66" y="257"/>
                </a:moveTo>
                <a:cubicBezTo>
                  <a:pt x="91" y="257"/>
                  <a:pt x="91" y="257"/>
                  <a:pt x="91" y="257"/>
                </a:cubicBezTo>
                <a:cubicBezTo>
                  <a:pt x="91" y="269"/>
                  <a:pt x="91" y="269"/>
                  <a:pt x="91" y="269"/>
                </a:cubicBezTo>
                <a:cubicBezTo>
                  <a:pt x="66" y="269"/>
                  <a:pt x="66" y="269"/>
                  <a:pt x="66" y="269"/>
                </a:cubicBezTo>
                <a:cubicBezTo>
                  <a:pt x="66" y="257"/>
                  <a:pt x="66" y="257"/>
                  <a:pt x="66" y="257"/>
                </a:cubicBezTo>
                <a:close/>
                <a:moveTo>
                  <a:pt x="21" y="71"/>
                </a:moveTo>
                <a:cubicBezTo>
                  <a:pt x="20" y="71"/>
                  <a:pt x="19" y="72"/>
                  <a:pt x="19" y="74"/>
                </a:cubicBezTo>
                <a:cubicBezTo>
                  <a:pt x="19" y="244"/>
                  <a:pt x="19" y="244"/>
                  <a:pt x="19" y="244"/>
                </a:cubicBezTo>
                <a:cubicBezTo>
                  <a:pt x="19" y="246"/>
                  <a:pt x="20" y="247"/>
                  <a:pt x="21" y="247"/>
                </a:cubicBezTo>
                <a:cubicBezTo>
                  <a:pt x="136" y="247"/>
                  <a:pt x="136" y="247"/>
                  <a:pt x="136" y="247"/>
                </a:cubicBezTo>
                <a:cubicBezTo>
                  <a:pt x="137" y="247"/>
                  <a:pt x="138" y="246"/>
                  <a:pt x="138" y="244"/>
                </a:cubicBezTo>
                <a:cubicBezTo>
                  <a:pt x="138" y="188"/>
                  <a:pt x="138" y="131"/>
                  <a:pt x="138" y="74"/>
                </a:cubicBezTo>
                <a:cubicBezTo>
                  <a:pt x="138" y="72"/>
                  <a:pt x="137" y="71"/>
                  <a:pt x="136" y="71"/>
                </a:cubicBezTo>
                <a:cubicBezTo>
                  <a:pt x="97" y="71"/>
                  <a:pt x="59" y="71"/>
                  <a:pt x="21" y="71"/>
                </a:cubicBezTo>
                <a:close/>
                <a:moveTo>
                  <a:pt x="20" y="53"/>
                </a:moveTo>
                <a:cubicBezTo>
                  <a:pt x="59" y="53"/>
                  <a:pt x="98" y="53"/>
                  <a:pt x="137" y="53"/>
                </a:cubicBezTo>
                <a:cubicBezTo>
                  <a:pt x="148" y="53"/>
                  <a:pt x="157" y="62"/>
                  <a:pt x="157" y="73"/>
                </a:cubicBezTo>
                <a:cubicBezTo>
                  <a:pt x="157" y="135"/>
                  <a:pt x="157" y="198"/>
                  <a:pt x="157" y="260"/>
                </a:cubicBezTo>
                <a:cubicBezTo>
                  <a:pt x="157" y="271"/>
                  <a:pt x="148" y="280"/>
                  <a:pt x="137" y="280"/>
                </a:cubicBezTo>
                <a:cubicBezTo>
                  <a:pt x="20" y="280"/>
                  <a:pt x="20" y="280"/>
                  <a:pt x="20" y="280"/>
                </a:cubicBezTo>
                <a:cubicBezTo>
                  <a:pt x="9" y="280"/>
                  <a:pt x="0" y="271"/>
                  <a:pt x="0" y="260"/>
                </a:cubicBezTo>
                <a:cubicBezTo>
                  <a:pt x="0" y="73"/>
                  <a:pt x="0" y="73"/>
                  <a:pt x="0" y="73"/>
                </a:cubicBezTo>
                <a:cubicBezTo>
                  <a:pt x="0" y="62"/>
                  <a:pt x="9" y="53"/>
                  <a:pt x="20" y="53"/>
                </a:cubicBezTo>
                <a:close/>
                <a:moveTo>
                  <a:pt x="209" y="56"/>
                </a:moveTo>
                <a:cubicBezTo>
                  <a:pt x="194" y="60"/>
                  <a:pt x="194" y="60"/>
                  <a:pt x="194" y="60"/>
                </a:cubicBezTo>
                <a:cubicBezTo>
                  <a:pt x="190" y="37"/>
                  <a:pt x="172" y="19"/>
                  <a:pt x="150" y="15"/>
                </a:cubicBezTo>
                <a:cubicBezTo>
                  <a:pt x="154" y="0"/>
                  <a:pt x="154" y="0"/>
                  <a:pt x="154" y="0"/>
                </a:cubicBezTo>
                <a:cubicBezTo>
                  <a:pt x="181" y="6"/>
                  <a:pt x="203" y="28"/>
                  <a:pt x="209" y="56"/>
                </a:cubicBezTo>
                <a:close/>
                <a:moveTo>
                  <a:pt x="184" y="62"/>
                </a:moveTo>
                <a:cubicBezTo>
                  <a:pt x="169" y="66"/>
                  <a:pt x="169" y="66"/>
                  <a:pt x="169" y="66"/>
                </a:cubicBezTo>
                <a:cubicBezTo>
                  <a:pt x="168" y="52"/>
                  <a:pt x="157" y="41"/>
                  <a:pt x="143" y="39"/>
                </a:cubicBezTo>
                <a:cubicBezTo>
                  <a:pt x="147" y="24"/>
                  <a:pt x="147" y="24"/>
                  <a:pt x="147" y="24"/>
                </a:cubicBezTo>
                <a:cubicBezTo>
                  <a:pt x="166" y="27"/>
                  <a:pt x="182" y="43"/>
                  <a:pt x="184" y="62"/>
                </a:cubicBezTo>
                <a:close/>
                <a:moveTo>
                  <a:pt x="88" y="217"/>
                </a:moveTo>
                <a:cubicBezTo>
                  <a:pt x="66" y="187"/>
                  <a:pt x="48" y="155"/>
                  <a:pt x="33" y="122"/>
                </a:cubicBezTo>
                <a:cubicBezTo>
                  <a:pt x="26" y="107"/>
                  <a:pt x="57" y="88"/>
                  <a:pt x="60" y="96"/>
                </a:cubicBezTo>
                <a:cubicBezTo>
                  <a:pt x="73" y="129"/>
                  <a:pt x="73" y="129"/>
                  <a:pt x="73" y="129"/>
                </a:cubicBezTo>
                <a:cubicBezTo>
                  <a:pt x="74" y="130"/>
                  <a:pt x="67" y="138"/>
                  <a:pt x="66" y="140"/>
                </a:cubicBezTo>
                <a:cubicBezTo>
                  <a:pt x="64" y="142"/>
                  <a:pt x="86" y="181"/>
                  <a:pt x="89" y="180"/>
                </a:cubicBezTo>
                <a:cubicBezTo>
                  <a:pt x="91" y="179"/>
                  <a:pt x="101" y="178"/>
                  <a:pt x="102" y="178"/>
                </a:cubicBezTo>
                <a:cubicBezTo>
                  <a:pt x="124" y="206"/>
                  <a:pt x="124" y="206"/>
                  <a:pt x="124" y="206"/>
                </a:cubicBezTo>
                <a:cubicBezTo>
                  <a:pt x="129" y="213"/>
                  <a:pt x="98" y="231"/>
                  <a:pt x="88" y="217"/>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54" name="Image 53">
            <a:extLst>
              <a:ext uri="{FF2B5EF4-FFF2-40B4-BE49-F238E27FC236}">
                <a16:creationId xmlns:a16="http://schemas.microsoft.com/office/drawing/2014/main" id="{514D2FC4-B8B2-4FB8-86C6-BBBED4AD64D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13608" y="7372593"/>
            <a:ext cx="190258" cy="234238"/>
          </a:xfrm>
          <a:prstGeom prst="rect">
            <a:avLst/>
          </a:prstGeom>
        </p:spPr>
      </p:pic>
      <p:grpSp>
        <p:nvGrpSpPr>
          <p:cNvPr id="55" name="Group 577">
            <a:extLst>
              <a:ext uri="{FF2B5EF4-FFF2-40B4-BE49-F238E27FC236}">
                <a16:creationId xmlns:a16="http://schemas.microsoft.com/office/drawing/2014/main" id="{F87D65BF-9930-47ED-AA6B-4E761D0270AA}"/>
              </a:ext>
            </a:extLst>
          </p:cNvPr>
          <p:cNvGrpSpPr>
            <a:grpSpLocks noChangeAspect="1"/>
          </p:cNvGrpSpPr>
          <p:nvPr/>
        </p:nvGrpSpPr>
        <p:grpSpPr>
          <a:xfrm>
            <a:off x="226591" y="8066687"/>
            <a:ext cx="244372" cy="177438"/>
            <a:chOff x="4592637" y="3178175"/>
            <a:chExt cx="614363" cy="446088"/>
          </a:xfrm>
          <a:solidFill>
            <a:srgbClr val="4C4A91"/>
          </a:solidFill>
        </p:grpSpPr>
        <p:sp>
          <p:nvSpPr>
            <p:cNvPr id="56" name="Freeform 258">
              <a:extLst>
                <a:ext uri="{FF2B5EF4-FFF2-40B4-BE49-F238E27FC236}">
                  <a16:creationId xmlns:a16="http://schemas.microsoft.com/office/drawing/2014/main" id="{31751323-A0A8-46D5-8FB0-1B449425B642}"/>
                </a:ext>
              </a:extLst>
            </p:cNvPr>
            <p:cNvSpPr>
              <a:spLocks noEditPoints="1"/>
            </p:cNvSpPr>
            <p:nvPr/>
          </p:nvSpPr>
          <p:spPr bwMode="auto">
            <a:xfrm>
              <a:off x="4592637" y="3178175"/>
              <a:ext cx="614363" cy="446088"/>
            </a:xfrm>
            <a:custGeom>
              <a:avLst/>
              <a:gdLst/>
              <a:ahLst/>
              <a:cxnLst>
                <a:cxn ang="0">
                  <a:pos x="351" y="12"/>
                </a:cxn>
                <a:cxn ang="0">
                  <a:pos x="347" y="4"/>
                </a:cxn>
                <a:cxn ang="0">
                  <a:pos x="52" y="0"/>
                </a:cxn>
                <a:cxn ang="0">
                  <a:pos x="42" y="4"/>
                </a:cxn>
                <a:cxn ang="0">
                  <a:pos x="38" y="234"/>
                </a:cxn>
                <a:cxn ang="0">
                  <a:pos x="15" y="234"/>
                </a:cxn>
                <a:cxn ang="0">
                  <a:pos x="3" y="245"/>
                </a:cxn>
                <a:cxn ang="0">
                  <a:pos x="0" y="263"/>
                </a:cxn>
                <a:cxn ang="0">
                  <a:pos x="3" y="270"/>
                </a:cxn>
                <a:cxn ang="0">
                  <a:pos x="15" y="280"/>
                </a:cxn>
                <a:cxn ang="0">
                  <a:pos x="369" y="281"/>
                </a:cxn>
                <a:cxn ang="0">
                  <a:pos x="382" y="275"/>
                </a:cxn>
                <a:cxn ang="0">
                  <a:pos x="387" y="263"/>
                </a:cxn>
                <a:cxn ang="0">
                  <a:pos x="387" y="249"/>
                </a:cxn>
                <a:cxn ang="0">
                  <a:pos x="376" y="236"/>
                </a:cxn>
                <a:cxn ang="0">
                  <a:pos x="369" y="234"/>
                </a:cxn>
                <a:cxn ang="0">
                  <a:pos x="51" y="12"/>
                </a:cxn>
                <a:cxn ang="0">
                  <a:pos x="337" y="11"/>
                </a:cxn>
                <a:cxn ang="0">
                  <a:pos x="338" y="237"/>
                </a:cxn>
                <a:cxn ang="0">
                  <a:pos x="52" y="237"/>
                </a:cxn>
                <a:cxn ang="0">
                  <a:pos x="170" y="265"/>
                </a:cxn>
                <a:cxn ang="0">
                  <a:pos x="163" y="263"/>
                </a:cxn>
                <a:cxn ang="0">
                  <a:pos x="162" y="258"/>
                </a:cxn>
                <a:cxn ang="0">
                  <a:pos x="166" y="250"/>
                </a:cxn>
                <a:cxn ang="0">
                  <a:pos x="171" y="250"/>
                </a:cxn>
                <a:cxn ang="0">
                  <a:pos x="176" y="258"/>
                </a:cxn>
                <a:cxn ang="0">
                  <a:pos x="174" y="263"/>
                </a:cxn>
                <a:cxn ang="0">
                  <a:pos x="170" y="265"/>
                </a:cxn>
                <a:cxn ang="0">
                  <a:pos x="191" y="265"/>
                </a:cxn>
                <a:cxn ang="0">
                  <a:pos x="186" y="258"/>
                </a:cxn>
                <a:cxn ang="0">
                  <a:pos x="189" y="251"/>
                </a:cxn>
                <a:cxn ang="0">
                  <a:pos x="194" y="249"/>
                </a:cxn>
                <a:cxn ang="0">
                  <a:pos x="201" y="254"/>
                </a:cxn>
                <a:cxn ang="0">
                  <a:pos x="201" y="260"/>
                </a:cxn>
                <a:cxn ang="0">
                  <a:pos x="194" y="265"/>
                </a:cxn>
                <a:cxn ang="0">
                  <a:pos x="220" y="265"/>
                </a:cxn>
                <a:cxn ang="0">
                  <a:pos x="212" y="260"/>
                </a:cxn>
                <a:cxn ang="0">
                  <a:pos x="212" y="254"/>
                </a:cxn>
                <a:cxn ang="0">
                  <a:pos x="220" y="249"/>
                </a:cxn>
                <a:cxn ang="0">
                  <a:pos x="224" y="251"/>
                </a:cxn>
                <a:cxn ang="0">
                  <a:pos x="227" y="258"/>
                </a:cxn>
                <a:cxn ang="0">
                  <a:pos x="222" y="265"/>
                </a:cxn>
                <a:cxn ang="0">
                  <a:pos x="353" y="265"/>
                </a:cxn>
                <a:cxn ang="0">
                  <a:pos x="353" y="249"/>
                </a:cxn>
              </a:cxnLst>
              <a:rect l="0" t="0" r="r" b="b"/>
              <a:pathLst>
                <a:path w="387" h="281">
                  <a:moveTo>
                    <a:pt x="369" y="234"/>
                  </a:moveTo>
                  <a:lnTo>
                    <a:pt x="351" y="234"/>
                  </a:lnTo>
                  <a:lnTo>
                    <a:pt x="351" y="12"/>
                  </a:lnTo>
                  <a:lnTo>
                    <a:pt x="351" y="12"/>
                  </a:lnTo>
                  <a:lnTo>
                    <a:pt x="349" y="7"/>
                  </a:lnTo>
                  <a:lnTo>
                    <a:pt x="347" y="4"/>
                  </a:lnTo>
                  <a:lnTo>
                    <a:pt x="342" y="1"/>
                  </a:lnTo>
                  <a:lnTo>
                    <a:pt x="337" y="0"/>
                  </a:lnTo>
                  <a:lnTo>
                    <a:pt x="52" y="0"/>
                  </a:lnTo>
                  <a:lnTo>
                    <a:pt x="52" y="0"/>
                  </a:lnTo>
                  <a:lnTo>
                    <a:pt x="47" y="1"/>
                  </a:lnTo>
                  <a:lnTo>
                    <a:pt x="42" y="4"/>
                  </a:lnTo>
                  <a:lnTo>
                    <a:pt x="39" y="7"/>
                  </a:lnTo>
                  <a:lnTo>
                    <a:pt x="38" y="12"/>
                  </a:lnTo>
                  <a:lnTo>
                    <a:pt x="38" y="234"/>
                  </a:lnTo>
                  <a:lnTo>
                    <a:pt x="18" y="234"/>
                  </a:lnTo>
                  <a:lnTo>
                    <a:pt x="18" y="234"/>
                  </a:lnTo>
                  <a:lnTo>
                    <a:pt x="15" y="234"/>
                  </a:lnTo>
                  <a:lnTo>
                    <a:pt x="13" y="236"/>
                  </a:lnTo>
                  <a:lnTo>
                    <a:pt x="7" y="240"/>
                  </a:lnTo>
                  <a:lnTo>
                    <a:pt x="3" y="245"/>
                  </a:lnTo>
                  <a:lnTo>
                    <a:pt x="2" y="249"/>
                  </a:lnTo>
                  <a:lnTo>
                    <a:pt x="0" y="253"/>
                  </a:lnTo>
                  <a:lnTo>
                    <a:pt x="0" y="263"/>
                  </a:lnTo>
                  <a:lnTo>
                    <a:pt x="0" y="263"/>
                  </a:lnTo>
                  <a:lnTo>
                    <a:pt x="2" y="266"/>
                  </a:lnTo>
                  <a:lnTo>
                    <a:pt x="3" y="270"/>
                  </a:lnTo>
                  <a:lnTo>
                    <a:pt x="7" y="275"/>
                  </a:lnTo>
                  <a:lnTo>
                    <a:pt x="13" y="280"/>
                  </a:lnTo>
                  <a:lnTo>
                    <a:pt x="15" y="280"/>
                  </a:lnTo>
                  <a:lnTo>
                    <a:pt x="18" y="281"/>
                  </a:lnTo>
                  <a:lnTo>
                    <a:pt x="369" y="281"/>
                  </a:lnTo>
                  <a:lnTo>
                    <a:pt x="369" y="281"/>
                  </a:lnTo>
                  <a:lnTo>
                    <a:pt x="373" y="280"/>
                  </a:lnTo>
                  <a:lnTo>
                    <a:pt x="376" y="280"/>
                  </a:lnTo>
                  <a:lnTo>
                    <a:pt x="382" y="275"/>
                  </a:lnTo>
                  <a:lnTo>
                    <a:pt x="386" y="270"/>
                  </a:lnTo>
                  <a:lnTo>
                    <a:pt x="387" y="266"/>
                  </a:lnTo>
                  <a:lnTo>
                    <a:pt x="387" y="263"/>
                  </a:lnTo>
                  <a:lnTo>
                    <a:pt x="387" y="253"/>
                  </a:lnTo>
                  <a:lnTo>
                    <a:pt x="387" y="253"/>
                  </a:lnTo>
                  <a:lnTo>
                    <a:pt x="387" y="249"/>
                  </a:lnTo>
                  <a:lnTo>
                    <a:pt x="386" y="245"/>
                  </a:lnTo>
                  <a:lnTo>
                    <a:pt x="382" y="240"/>
                  </a:lnTo>
                  <a:lnTo>
                    <a:pt x="376" y="236"/>
                  </a:lnTo>
                  <a:lnTo>
                    <a:pt x="373" y="234"/>
                  </a:lnTo>
                  <a:lnTo>
                    <a:pt x="369" y="234"/>
                  </a:lnTo>
                  <a:lnTo>
                    <a:pt x="369" y="234"/>
                  </a:lnTo>
                  <a:close/>
                  <a:moveTo>
                    <a:pt x="51" y="237"/>
                  </a:moveTo>
                  <a:lnTo>
                    <a:pt x="51" y="12"/>
                  </a:lnTo>
                  <a:lnTo>
                    <a:pt x="51" y="12"/>
                  </a:lnTo>
                  <a:lnTo>
                    <a:pt x="52" y="11"/>
                  </a:lnTo>
                  <a:lnTo>
                    <a:pt x="337" y="11"/>
                  </a:lnTo>
                  <a:lnTo>
                    <a:pt x="337" y="11"/>
                  </a:lnTo>
                  <a:lnTo>
                    <a:pt x="338" y="12"/>
                  </a:lnTo>
                  <a:lnTo>
                    <a:pt x="338" y="237"/>
                  </a:lnTo>
                  <a:lnTo>
                    <a:pt x="338" y="237"/>
                  </a:lnTo>
                  <a:lnTo>
                    <a:pt x="337" y="237"/>
                  </a:lnTo>
                  <a:lnTo>
                    <a:pt x="52" y="237"/>
                  </a:lnTo>
                  <a:lnTo>
                    <a:pt x="52" y="237"/>
                  </a:lnTo>
                  <a:lnTo>
                    <a:pt x="51" y="237"/>
                  </a:lnTo>
                  <a:lnTo>
                    <a:pt x="51" y="237"/>
                  </a:lnTo>
                  <a:close/>
                  <a:moveTo>
                    <a:pt x="170" y="265"/>
                  </a:moveTo>
                  <a:lnTo>
                    <a:pt x="170" y="265"/>
                  </a:lnTo>
                  <a:lnTo>
                    <a:pt x="166" y="265"/>
                  </a:lnTo>
                  <a:lnTo>
                    <a:pt x="163" y="263"/>
                  </a:lnTo>
                  <a:lnTo>
                    <a:pt x="162" y="260"/>
                  </a:lnTo>
                  <a:lnTo>
                    <a:pt x="162" y="258"/>
                  </a:lnTo>
                  <a:lnTo>
                    <a:pt x="162" y="258"/>
                  </a:lnTo>
                  <a:lnTo>
                    <a:pt x="162" y="254"/>
                  </a:lnTo>
                  <a:lnTo>
                    <a:pt x="163" y="251"/>
                  </a:lnTo>
                  <a:lnTo>
                    <a:pt x="166" y="250"/>
                  </a:lnTo>
                  <a:lnTo>
                    <a:pt x="170" y="249"/>
                  </a:lnTo>
                  <a:lnTo>
                    <a:pt x="170" y="249"/>
                  </a:lnTo>
                  <a:lnTo>
                    <a:pt x="171" y="250"/>
                  </a:lnTo>
                  <a:lnTo>
                    <a:pt x="174" y="251"/>
                  </a:lnTo>
                  <a:lnTo>
                    <a:pt x="176" y="254"/>
                  </a:lnTo>
                  <a:lnTo>
                    <a:pt x="176" y="258"/>
                  </a:lnTo>
                  <a:lnTo>
                    <a:pt x="176" y="258"/>
                  </a:lnTo>
                  <a:lnTo>
                    <a:pt x="176" y="260"/>
                  </a:lnTo>
                  <a:lnTo>
                    <a:pt x="174" y="263"/>
                  </a:lnTo>
                  <a:lnTo>
                    <a:pt x="171" y="265"/>
                  </a:lnTo>
                  <a:lnTo>
                    <a:pt x="170" y="265"/>
                  </a:lnTo>
                  <a:lnTo>
                    <a:pt x="170" y="265"/>
                  </a:lnTo>
                  <a:close/>
                  <a:moveTo>
                    <a:pt x="194" y="265"/>
                  </a:moveTo>
                  <a:lnTo>
                    <a:pt x="194" y="265"/>
                  </a:lnTo>
                  <a:lnTo>
                    <a:pt x="191" y="265"/>
                  </a:lnTo>
                  <a:lnTo>
                    <a:pt x="189" y="263"/>
                  </a:lnTo>
                  <a:lnTo>
                    <a:pt x="186" y="260"/>
                  </a:lnTo>
                  <a:lnTo>
                    <a:pt x="186" y="258"/>
                  </a:lnTo>
                  <a:lnTo>
                    <a:pt x="186" y="258"/>
                  </a:lnTo>
                  <a:lnTo>
                    <a:pt x="186" y="254"/>
                  </a:lnTo>
                  <a:lnTo>
                    <a:pt x="189" y="251"/>
                  </a:lnTo>
                  <a:lnTo>
                    <a:pt x="191" y="250"/>
                  </a:lnTo>
                  <a:lnTo>
                    <a:pt x="194" y="249"/>
                  </a:lnTo>
                  <a:lnTo>
                    <a:pt x="194" y="249"/>
                  </a:lnTo>
                  <a:lnTo>
                    <a:pt x="197" y="250"/>
                  </a:lnTo>
                  <a:lnTo>
                    <a:pt x="200" y="251"/>
                  </a:lnTo>
                  <a:lnTo>
                    <a:pt x="201" y="254"/>
                  </a:lnTo>
                  <a:lnTo>
                    <a:pt x="202" y="258"/>
                  </a:lnTo>
                  <a:lnTo>
                    <a:pt x="202" y="258"/>
                  </a:lnTo>
                  <a:lnTo>
                    <a:pt x="201" y="260"/>
                  </a:lnTo>
                  <a:lnTo>
                    <a:pt x="200" y="263"/>
                  </a:lnTo>
                  <a:lnTo>
                    <a:pt x="197" y="265"/>
                  </a:lnTo>
                  <a:lnTo>
                    <a:pt x="194" y="265"/>
                  </a:lnTo>
                  <a:lnTo>
                    <a:pt x="194" y="265"/>
                  </a:lnTo>
                  <a:close/>
                  <a:moveTo>
                    <a:pt x="220" y="265"/>
                  </a:moveTo>
                  <a:lnTo>
                    <a:pt x="220" y="265"/>
                  </a:lnTo>
                  <a:lnTo>
                    <a:pt x="216" y="265"/>
                  </a:lnTo>
                  <a:lnTo>
                    <a:pt x="214" y="263"/>
                  </a:lnTo>
                  <a:lnTo>
                    <a:pt x="212" y="260"/>
                  </a:lnTo>
                  <a:lnTo>
                    <a:pt x="211" y="258"/>
                  </a:lnTo>
                  <a:lnTo>
                    <a:pt x="211" y="258"/>
                  </a:lnTo>
                  <a:lnTo>
                    <a:pt x="212" y="254"/>
                  </a:lnTo>
                  <a:lnTo>
                    <a:pt x="214" y="251"/>
                  </a:lnTo>
                  <a:lnTo>
                    <a:pt x="216" y="250"/>
                  </a:lnTo>
                  <a:lnTo>
                    <a:pt x="220" y="249"/>
                  </a:lnTo>
                  <a:lnTo>
                    <a:pt x="220" y="249"/>
                  </a:lnTo>
                  <a:lnTo>
                    <a:pt x="222" y="250"/>
                  </a:lnTo>
                  <a:lnTo>
                    <a:pt x="224" y="251"/>
                  </a:lnTo>
                  <a:lnTo>
                    <a:pt x="225" y="254"/>
                  </a:lnTo>
                  <a:lnTo>
                    <a:pt x="227" y="258"/>
                  </a:lnTo>
                  <a:lnTo>
                    <a:pt x="227" y="258"/>
                  </a:lnTo>
                  <a:lnTo>
                    <a:pt x="225" y="260"/>
                  </a:lnTo>
                  <a:lnTo>
                    <a:pt x="224" y="263"/>
                  </a:lnTo>
                  <a:lnTo>
                    <a:pt x="222" y="265"/>
                  </a:lnTo>
                  <a:lnTo>
                    <a:pt x="220" y="265"/>
                  </a:lnTo>
                  <a:lnTo>
                    <a:pt x="220" y="265"/>
                  </a:lnTo>
                  <a:close/>
                  <a:moveTo>
                    <a:pt x="353" y="265"/>
                  </a:moveTo>
                  <a:lnTo>
                    <a:pt x="278" y="265"/>
                  </a:lnTo>
                  <a:lnTo>
                    <a:pt x="278" y="249"/>
                  </a:lnTo>
                  <a:lnTo>
                    <a:pt x="353" y="249"/>
                  </a:lnTo>
                  <a:lnTo>
                    <a:pt x="353" y="265"/>
                  </a:lnTo>
                  <a:lnTo>
                    <a:pt x="353"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259">
              <a:extLst>
                <a:ext uri="{FF2B5EF4-FFF2-40B4-BE49-F238E27FC236}">
                  <a16:creationId xmlns:a16="http://schemas.microsoft.com/office/drawing/2014/main" id="{D02CC3E4-FDC5-4AB7-8EB5-332FB124FE4C}"/>
                </a:ext>
              </a:extLst>
            </p:cNvPr>
            <p:cNvSpPr>
              <a:spLocks/>
            </p:cNvSpPr>
            <p:nvPr/>
          </p:nvSpPr>
          <p:spPr bwMode="auto">
            <a:xfrm>
              <a:off x="4945062" y="3382963"/>
              <a:ext cx="103188" cy="93663"/>
            </a:xfrm>
            <a:custGeom>
              <a:avLst/>
              <a:gdLst/>
              <a:ahLst/>
              <a:cxnLst>
                <a:cxn ang="0">
                  <a:pos x="61" y="6"/>
                </a:cxn>
                <a:cxn ang="0">
                  <a:pos x="31" y="2"/>
                </a:cxn>
                <a:cxn ang="0">
                  <a:pos x="0" y="0"/>
                </a:cxn>
                <a:cxn ang="0">
                  <a:pos x="10" y="29"/>
                </a:cxn>
                <a:cxn ang="0">
                  <a:pos x="19" y="59"/>
                </a:cxn>
                <a:cxn ang="0">
                  <a:pos x="34" y="40"/>
                </a:cxn>
                <a:cxn ang="0">
                  <a:pos x="52" y="55"/>
                </a:cxn>
                <a:cxn ang="0">
                  <a:pos x="65" y="39"/>
                </a:cxn>
                <a:cxn ang="0">
                  <a:pos x="47" y="25"/>
                </a:cxn>
                <a:cxn ang="0">
                  <a:pos x="61" y="6"/>
                </a:cxn>
              </a:cxnLst>
              <a:rect l="0" t="0" r="r" b="b"/>
              <a:pathLst>
                <a:path w="65" h="59">
                  <a:moveTo>
                    <a:pt x="61" y="6"/>
                  </a:moveTo>
                  <a:lnTo>
                    <a:pt x="31" y="2"/>
                  </a:lnTo>
                  <a:lnTo>
                    <a:pt x="0" y="0"/>
                  </a:lnTo>
                  <a:lnTo>
                    <a:pt x="10" y="29"/>
                  </a:lnTo>
                  <a:lnTo>
                    <a:pt x="19" y="59"/>
                  </a:lnTo>
                  <a:lnTo>
                    <a:pt x="34" y="40"/>
                  </a:lnTo>
                  <a:lnTo>
                    <a:pt x="52" y="55"/>
                  </a:lnTo>
                  <a:lnTo>
                    <a:pt x="65" y="39"/>
                  </a:lnTo>
                  <a:lnTo>
                    <a:pt x="47" y="25"/>
                  </a:lnTo>
                  <a:lnTo>
                    <a:pt x="61"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58" name="Freeform 75">
            <a:extLst>
              <a:ext uri="{FF2B5EF4-FFF2-40B4-BE49-F238E27FC236}">
                <a16:creationId xmlns:a16="http://schemas.microsoft.com/office/drawing/2014/main" id="{9C1162F8-3160-429B-80CD-494DA6D0EB5C}"/>
              </a:ext>
            </a:extLst>
          </p:cNvPr>
          <p:cNvSpPr>
            <a:spLocks noChangeAspect="1" noEditPoints="1"/>
          </p:cNvSpPr>
          <p:nvPr/>
        </p:nvSpPr>
        <p:spPr bwMode="auto">
          <a:xfrm>
            <a:off x="237272" y="8379167"/>
            <a:ext cx="218743" cy="198800"/>
          </a:xfrm>
          <a:custGeom>
            <a:avLst/>
            <a:gdLst/>
            <a:ahLst/>
            <a:cxnLst>
              <a:cxn ang="0">
                <a:pos x="18" y="178"/>
              </a:cxn>
              <a:cxn ang="0">
                <a:pos x="154" y="65"/>
              </a:cxn>
              <a:cxn ang="0">
                <a:pos x="291" y="178"/>
              </a:cxn>
              <a:cxn ang="0">
                <a:pos x="291" y="281"/>
              </a:cxn>
              <a:cxn ang="0">
                <a:pos x="18" y="281"/>
              </a:cxn>
              <a:cxn ang="0">
                <a:pos x="18" y="178"/>
              </a:cxn>
              <a:cxn ang="0">
                <a:pos x="0" y="173"/>
              </a:cxn>
              <a:cxn ang="0">
                <a:pos x="154" y="45"/>
              </a:cxn>
              <a:cxn ang="0">
                <a:pos x="309" y="173"/>
              </a:cxn>
              <a:cxn ang="0">
                <a:pos x="309" y="128"/>
              </a:cxn>
              <a:cxn ang="0">
                <a:pos x="154" y="0"/>
              </a:cxn>
              <a:cxn ang="0">
                <a:pos x="0" y="128"/>
              </a:cxn>
              <a:cxn ang="0">
                <a:pos x="0" y="173"/>
              </a:cxn>
            </a:cxnLst>
            <a:rect l="0" t="0" r="r" b="b"/>
            <a:pathLst>
              <a:path w="309" h="281">
                <a:moveTo>
                  <a:pt x="18" y="178"/>
                </a:moveTo>
                <a:cubicBezTo>
                  <a:pt x="154" y="65"/>
                  <a:pt x="154" y="65"/>
                  <a:pt x="154" y="65"/>
                </a:cubicBezTo>
                <a:cubicBezTo>
                  <a:pt x="291" y="178"/>
                  <a:pt x="291" y="178"/>
                  <a:pt x="291" y="178"/>
                </a:cubicBezTo>
                <a:cubicBezTo>
                  <a:pt x="291" y="281"/>
                  <a:pt x="291" y="281"/>
                  <a:pt x="291" y="281"/>
                </a:cubicBezTo>
                <a:cubicBezTo>
                  <a:pt x="186" y="281"/>
                  <a:pt x="214" y="281"/>
                  <a:pt x="18" y="281"/>
                </a:cubicBezTo>
                <a:cubicBezTo>
                  <a:pt x="18" y="178"/>
                  <a:pt x="18" y="178"/>
                  <a:pt x="18" y="178"/>
                </a:cubicBezTo>
                <a:close/>
                <a:moveTo>
                  <a:pt x="0" y="173"/>
                </a:moveTo>
                <a:cubicBezTo>
                  <a:pt x="154" y="45"/>
                  <a:pt x="154" y="45"/>
                  <a:pt x="154" y="45"/>
                </a:cubicBezTo>
                <a:cubicBezTo>
                  <a:pt x="309" y="173"/>
                  <a:pt x="309" y="173"/>
                  <a:pt x="309" y="173"/>
                </a:cubicBezTo>
                <a:cubicBezTo>
                  <a:pt x="309" y="128"/>
                  <a:pt x="309" y="128"/>
                  <a:pt x="309" y="128"/>
                </a:cubicBezTo>
                <a:cubicBezTo>
                  <a:pt x="154" y="0"/>
                  <a:pt x="154" y="0"/>
                  <a:pt x="154" y="0"/>
                </a:cubicBezTo>
                <a:cubicBezTo>
                  <a:pt x="0" y="128"/>
                  <a:pt x="0" y="128"/>
                  <a:pt x="0" y="128"/>
                </a:cubicBezTo>
                <a:cubicBezTo>
                  <a:pt x="0" y="173"/>
                  <a:pt x="0" y="173"/>
                  <a:pt x="0" y="173"/>
                </a:cubicBez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9" name="Rectangle 58">
            <a:extLst>
              <a:ext uri="{FF2B5EF4-FFF2-40B4-BE49-F238E27FC236}">
                <a16:creationId xmlns:a16="http://schemas.microsoft.com/office/drawing/2014/main" id="{DE616421-19A6-4036-BDFD-77E6D6E9F1C0}"/>
              </a:ext>
            </a:extLst>
          </p:cNvPr>
          <p:cNvSpPr/>
          <p:nvPr/>
        </p:nvSpPr>
        <p:spPr>
          <a:xfrm>
            <a:off x="147122" y="7663168"/>
            <a:ext cx="425163" cy="369332"/>
          </a:xfrm>
          <a:prstGeom prst="rect">
            <a:avLst/>
          </a:prstGeom>
        </p:spPr>
        <p:txBody>
          <a:bodyPr wrap="square">
            <a:spAutoFit/>
          </a:bodyPr>
          <a:lstStyle/>
          <a:p>
            <a:r>
              <a:rPr lang="pt-BR" dirty="0">
                <a:solidFill>
                  <a:srgbClr val="4C4A91"/>
                </a:solidFill>
              </a:rPr>
              <a:t>@</a:t>
            </a:r>
          </a:p>
        </p:txBody>
      </p:sp>
      <p:sp>
        <p:nvSpPr>
          <p:cNvPr id="60" name="Rectangle 59">
            <a:extLst>
              <a:ext uri="{FF2B5EF4-FFF2-40B4-BE49-F238E27FC236}">
                <a16:creationId xmlns:a16="http://schemas.microsoft.com/office/drawing/2014/main" id="{E554C585-C03D-423B-98DB-7C8436EBDB10}"/>
              </a:ext>
            </a:extLst>
          </p:cNvPr>
          <p:cNvSpPr/>
          <p:nvPr/>
        </p:nvSpPr>
        <p:spPr>
          <a:xfrm>
            <a:off x="252226" y="6865397"/>
            <a:ext cx="3129267" cy="430887"/>
          </a:xfrm>
          <a:prstGeom prst="rect">
            <a:avLst/>
          </a:prstGeom>
        </p:spPr>
        <p:txBody>
          <a:bodyPr wrap="square">
            <a:spAutoFit/>
          </a:bodyPr>
          <a:lstStyle/>
          <a:p>
            <a:pPr algn="ctr"/>
            <a:r>
              <a:rPr lang="fr-FR" sz="1100" dirty="0"/>
              <a:t>Les élus, le maire, les adjoints et les responsables de commissions reçoivent sur rendez-vous.</a:t>
            </a:r>
          </a:p>
        </p:txBody>
      </p:sp>
      <p:cxnSp>
        <p:nvCxnSpPr>
          <p:cNvPr id="61" name="Straight Connector 35">
            <a:extLst>
              <a:ext uri="{FF2B5EF4-FFF2-40B4-BE49-F238E27FC236}">
                <a16:creationId xmlns:a16="http://schemas.microsoft.com/office/drawing/2014/main" id="{5E188CA2-36FE-4E95-80C8-AF6AA6D59DA8}"/>
              </a:ext>
            </a:extLst>
          </p:cNvPr>
          <p:cNvCxnSpPr>
            <a:cxnSpLocks/>
          </p:cNvCxnSpPr>
          <p:nvPr/>
        </p:nvCxnSpPr>
        <p:spPr>
          <a:xfrm rot="5400000" flipV="1">
            <a:off x="1807783" y="5964902"/>
            <a:ext cx="0" cy="264195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7F7EB08F-40C3-41C5-8C84-927642AB2810}"/>
              </a:ext>
            </a:extLst>
          </p:cNvPr>
          <p:cNvSpPr txBox="1"/>
          <p:nvPr/>
        </p:nvSpPr>
        <p:spPr>
          <a:xfrm>
            <a:off x="168747" y="6412856"/>
            <a:ext cx="3122952" cy="461665"/>
          </a:xfrm>
          <a:prstGeom prst="rect">
            <a:avLst/>
          </a:prstGeom>
          <a:noFill/>
        </p:spPr>
        <p:txBody>
          <a:bodyPr wrap="square" rtlCol="0" anchor="ctr">
            <a:spAutoFit/>
          </a:bodyPr>
          <a:lstStyle/>
          <a:p>
            <a:pPr algn="ct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Vos contacts mairie</a:t>
            </a:r>
          </a:p>
        </p:txBody>
      </p:sp>
      <p:sp>
        <p:nvSpPr>
          <p:cNvPr id="63" name="ZoneTexte 62">
            <a:extLst>
              <a:ext uri="{FF2B5EF4-FFF2-40B4-BE49-F238E27FC236}">
                <a16:creationId xmlns:a16="http://schemas.microsoft.com/office/drawing/2014/main" id="{B849D16B-5A3E-41FF-BDF8-912B17CC04E4}"/>
              </a:ext>
            </a:extLst>
          </p:cNvPr>
          <p:cNvSpPr txBox="1"/>
          <p:nvPr/>
        </p:nvSpPr>
        <p:spPr>
          <a:xfrm>
            <a:off x="3561519" y="6412856"/>
            <a:ext cx="3122952" cy="461665"/>
          </a:xfrm>
          <a:prstGeom prst="rect">
            <a:avLst/>
          </a:prstGeom>
          <a:noFill/>
        </p:spPr>
        <p:txBody>
          <a:bodyPr wrap="square" rtlCol="0" anchor="ctr">
            <a:spAutoFit/>
          </a:bodyPr>
          <a:lstStyle/>
          <a:p>
            <a:pPr algn="ct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Vos contacts tourisme</a:t>
            </a:r>
          </a:p>
        </p:txBody>
      </p:sp>
      <p:sp>
        <p:nvSpPr>
          <p:cNvPr id="64" name="Rectangle 63">
            <a:extLst>
              <a:ext uri="{FF2B5EF4-FFF2-40B4-BE49-F238E27FC236}">
                <a16:creationId xmlns:a16="http://schemas.microsoft.com/office/drawing/2014/main" id="{E934FFF2-E8E0-4736-BB1F-7EC80D494FA1}"/>
              </a:ext>
            </a:extLst>
          </p:cNvPr>
          <p:cNvSpPr/>
          <p:nvPr/>
        </p:nvSpPr>
        <p:spPr>
          <a:xfrm>
            <a:off x="3482963" y="8058878"/>
            <a:ext cx="3174313" cy="1383448"/>
          </a:xfrm>
          <a:prstGeom prst="rect">
            <a:avLst/>
          </a:prstGeom>
          <a:solidFill>
            <a:schemeClr val="accent2">
              <a:alpha val="12157"/>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ACC4185C-E87D-4D90-8AF4-07B145215DBE}"/>
              </a:ext>
            </a:extLst>
          </p:cNvPr>
          <p:cNvSpPr/>
          <p:nvPr/>
        </p:nvSpPr>
        <p:spPr>
          <a:xfrm>
            <a:off x="3477075" y="8016802"/>
            <a:ext cx="3180201" cy="1354217"/>
          </a:xfrm>
          <a:prstGeom prst="rect">
            <a:avLst/>
          </a:prstGeom>
        </p:spPr>
        <p:txBody>
          <a:bodyPr wrap="square">
            <a:spAutoFit/>
          </a:bodyPr>
          <a:lstStyle/>
          <a:p>
            <a:r>
              <a:rPr lang="fr-FR" sz="1100" b="1" dirty="0">
                <a:solidFill>
                  <a:schemeClr val="accent2"/>
                </a:solidFill>
              </a:rPr>
              <a:t>St Nazaire-en-Royans - </a:t>
            </a:r>
            <a:r>
              <a:rPr lang="fr-FR" sz="20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a:t>
            </a:r>
            <a:endParaRPr lang="fr-FR" sz="1200" dirty="0">
              <a:solidFill>
                <a:srgbClr val="4C4A91"/>
              </a:solidFill>
              <a:latin typeface="Freestyle Script" panose="030804020302050B0404" pitchFamily="66" charset="0"/>
              <a:ea typeface="KaiTi" panose="020B0503020204020204" pitchFamily="49" charset="-122"/>
              <a:cs typeface="Calibri" panose="020F0502020204030204" pitchFamily="34" charset="0"/>
            </a:endParaRPr>
          </a:p>
          <a:p>
            <a:endParaRPr lang="fr-FR" sz="200" dirty="0">
              <a:solidFill>
                <a:srgbClr val="4C4A91"/>
              </a:solidFill>
              <a:latin typeface="Freestyle Script" panose="030804020302050B0404" pitchFamily="66" charset="0"/>
              <a:ea typeface="KaiTi" panose="020B0503020204020204" pitchFamily="49" charset="-122"/>
              <a:cs typeface="Calibri" panose="020F0502020204030204" pitchFamily="34" charset="0"/>
            </a:endParaRPr>
          </a:p>
          <a:p>
            <a:r>
              <a:rPr lang="fr-FR" sz="1000" dirty="0"/>
              <a:t>Edition : commune de St Nazaire en Royans</a:t>
            </a:r>
          </a:p>
          <a:p>
            <a:r>
              <a:rPr lang="fr-FR" sz="1000" dirty="0"/>
              <a:t>Directeur de la publication : Rémi </a:t>
            </a:r>
            <a:r>
              <a:rPr lang="fr-FR" sz="1000" dirty="0" err="1"/>
              <a:t>Saudax</a:t>
            </a:r>
            <a:endParaRPr lang="fr-FR" sz="1000" dirty="0"/>
          </a:p>
          <a:p>
            <a:r>
              <a:rPr lang="fr-FR" sz="1000" dirty="0"/>
              <a:t>Responsable de la publication : Mathilde Berthet</a:t>
            </a:r>
          </a:p>
          <a:p>
            <a:r>
              <a:rPr lang="fr-FR" sz="1000" dirty="0"/>
              <a:t>Mise en page : Pierre Albert</a:t>
            </a:r>
          </a:p>
          <a:p>
            <a:r>
              <a:rPr lang="fr-FR" sz="1000" dirty="0"/>
              <a:t>Crédit Photo : Mairie, Dominique </a:t>
            </a:r>
            <a:r>
              <a:rPr lang="fr-FR" sz="1000" dirty="0" err="1"/>
              <a:t>Gimelle</a:t>
            </a:r>
            <a:endParaRPr lang="fr-FR" sz="1000" dirty="0"/>
          </a:p>
          <a:p>
            <a:r>
              <a:rPr lang="fr-FR" sz="1000" dirty="0"/>
              <a:t>Impression : Mairie / Tirage : 450 Exemplaires</a:t>
            </a:r>
          </a:p>
        </p:txBody>
      </p:sp>
      <p:pic>
        <p:nvPicPr>
          <p:cNvPr id="66" name="Picture 2">
            <a:extLst>
              <a:ext uri="{FF2B5EF4-FFF2-40B4-BE49-F238E27FC236}">
                <a16:creationId xmlns:a16="http://schemas.microsoft.com/office/drawing/2014/main" id="{F5D02ADF-A298-414F-A5F2-6A5EC1F43B11}"/>
              </a:ext>
            </a:extLst>
          </p:cNvPr>
          <p:cNvPicPr>
            <a:picLocks noChangeAspect="1" noChangeArrowheads="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8705" y="8794141"/>
            <a:ext cx="565096" cy="568410"/>
          </a:xfrm>
          <a:prstGeom prst="rect">
            <a:avLst/>
          </a:prstGeom>
          <a:noFill/>
          <a:extLst>
            <a:ext uri="{909E8E84-426E-40DD-AFC4-6F175D3DCCD1}">
              <a14:hiddenFill xmlns:a14="http://schemas.microsoft.com/office/drawing/2010/main">
                <a:solidFill>
                  <a:srgbClr val="FFFFFF"/>
                </a:solidFill>
              </a14:hiddenFill>
            </a:ext>
          </a:extLst>
        </p:spPr>
      </p:pic>
      <p:sp>
        <p:nvSpPr>
          <p:cNvPr id="67" name="ZoneTexte 66">
            <a:extLst>
              <a:ext uri="{FF2B5EF4-FFF2-40B4-BE49-F238E27FC236}">
                <a16:creationId xmlns:a16="http://schemas.microsoft.com/office/drawing/2014/main" id="{AE686D44-847C-4034-8BA1-10DE27A8975B}"/>
              </a:ext>
            </a:extLst>
          </p:cNvPr>
          <p:cNvSpPr txBox="1"/>
          <p:nvPr/>
        </p:nvSpPr>
        <p:spPr>
          <a:xfrm>
            <a:off x="113394" y="9357065"/>
            <a:ext cx="867811" cy="461665"/>
          </a:xfrm>
          <a:prstGeom prst="rect">
            <a:avLst/>
          </a:prstGeom>
          <a:noFill/>
        </p:spPr>
        <p:txBody>
          <a:bodyPr wrap="square" rtlCol="0" anchor="ctr">
            <a:spAutoFit/>
          </a:bodyPr>
          <a:lstStyle/>
          <a:p>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-8-</a:t>
            </a:r>
            <a:endParaRPr lang="fr-FR" sz="2400" dirty="0">
              <a:solidFill>
                <a:srgbClr val="85CFCE"/>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76" name="ZoneTexte 75">
            <a:extLst>
              <a:ext uri="{FF2B5EF4-FFF2-40B4-BE49-F238E27FC236}">
                <a16:creationId xmlns:a16="http://schemas.microsoft.com/office/drawing/2014/main" id="{5E707541-361A-4453-972D-F5774C34368B}"/>
              </a:ext>
            </a:extLst>
          </p:cNvPr>
          <p:cNvSpPr txBox="1"/>
          <p:nvPr/>
        </p:nvSpPr>
        <p:spPr>
          <a:xfrm>
            <a:off x="237272" y="2825880"/>
            <a:ext cx="6212495" cy="261610"/>
          </a:xfrm>
          <a:prstGeom prst="rect">
            <a:avLst/>
          </a:prstGeom>
          <a:noFill/>
        </p:spPr>
        <p:txBody>
          <a:bodyPr wrap="square" rtlCol="0" anchor="ctr">
            <a:spAutoFit/>
          </a:bodyPr>
          <a:lstStyle/>
          <a:p>
            <a:pPr algn="just"/>
            <a:r>
              <a:rPr lang="fr-FR" sz="1100" b="1" dirty="0">
                <a:solidFill>
                  <a:srgbClr val="002060"/>
                </a:solidFill>
                <a:ea typeface="KaiTi" panose="020B0503020204020204" pitchFamily="49" charset="-122"/>
                <a:cs typeface="Calibri" panose="020F0502020204030204" pitchFamily="34" charset="0"/>
              </a:rPr>
              <a:t>Prochaines manifestations sur Saint Nazaire en Royans :</a:t>
            </a:r>
          </a:p>
        </p:txBody>
      </p:sp>
      <p:sp>
        <p:nvSpPr>
          <p:cNvPr id="78" name="Rectangle 77">
            <a:extLst>
              <a:ext uri="{FF2B5EF4-FFF2-40B4-BE49-F238E27FC236}">
                <a16:creationId xmlns:a16="http://schemas.microsoft.com/office/drawing/2014/main" id="{234A7037-70FD-4F3A-9FE5-90FCCCAB2464}"/>
              </a:ext>
            </a:extLst>
          </p:cNvPr>
          <p:cNvSpPr/>
          <p:nvPr/>
        </p:nvSpPr>
        <p:spPr>
          <a:xfrm>
            <a:off x="921" y="2369053"/>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Organigramme : Entrée manuelle 78">
            <a:extLst>
              <a:ext uri="{FF2B5EF4-FFF2-40B4-BE49-F238E27FC236}">
                <a16:creationId xmlns:a16="http://schemas.microsoft.com/office/drawing/2014/main" id="{E10DB94D-7FFB-4DEF-A910-B1A2597EDB51}"/>
              </a:ext>
            </a:extLst>
          </p:cNvPr>
          <p:cNvSpPr/>
          <p:nvPr/>
        </p:nvSpPr>
        <p:spPr>
          <a:xfrm rot="10800000">
            <a:off x="545090" y="2369042"/>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ZoneTexte 80">
            <a:extLst>
              <a:ext uri="{FF2B5EF4-FFF2-40B4-BE49-F238E27FC236}">
                <a16:creationId xmlns:a16="http://schemas.microsoft.com/office/drawing/2014/main" id="{8435A2F5-2F6D-4909-BB2F-9CA47399120B}"/>
              </a:ext>
            </a:extLst>
          </p:cNvPr>
          <p:cNvSpPr txBox="1"/>
          <p:nvPr/>
        </p:nvSpPr>
        <p:spPr>
          <a:xfrm>
            <a:off x="545089" y="229703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A vos agendas !</a:t>
            </a:r>
            <a:endParaRPr lang="fr-FR" sz="2800" baseline="30000" dirty="0">
              <a:solidFill>
                <a:schemeClr val="bg1"/>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94" name="ZoneTexte 93">
            <a:extLst>
              <a:ext uri="{FF2B5EF4-FFF2-40B4-BE49-F238E27FC236}">
                <a16:creationId xmlns:a16="http://schemas.microsoft.com/office/drawing/2014/main" id="{FFCBBF1C-CA58-4BF5-9087-A699D04C09E9}"/>
              </a:ext>
            </a:extLst>
          </p:cNvPr>
          <p:cNvSpPr txBox="1"/>
          <p:nvPr/>
        </p:nvSpPr>
        <p:spPr>
          <a:xfrm>
            <a:off x="240449" y="3054820"/>
            <a:ext cx="6416827" cy="2970044"/>
          </a:xfrm>
          <a:prstGeom prst="rect">
            <a:avLst/>
          </a:prstGeom>
          <a:noFill/>
        </p:spPr>
        <p:txBody>
          <a:bodyPr wrap="square" rtlCol="0" anchor="ctr">
            <a:spAutoFit/>
          </a:bodyPr>
          <a:lstStyle>
            <a:defPPr>
              <a:defRPr lang="en-US"/>
            </a:defPPr>
            <a:lvl1pPr algn="just">
              <a:defRPr sz="1000">
                <a:effectLst/>
                <a:latin typeface="Trebuchet MS" panose="020B0603020202020204" pitchFamily="34" charset="0"/>
                <a:ea typeface="Times New Roman" panose="02020603050405020304" pitchFamily="18" charset="0"/>
                <a:cs typeface="Verdana" panose="020B0604030504040204" pitchFamily="34" charset="0"/>
              </a:defRPr>
            </a:lvl1pPr>
          </a:lstStyle>
          <a:p>
            <a:r>
              <a:rPr lang="fr-FR" sz="1100" b="1" dirty="0">
                <a:solidFill>
                  <a:schemeClr val="accent2"/>
                </a:solidFill>
                <a:latin typeface="+mn-lt"/>
              </a:rPr>
              <a:t>2 octobre : </a:t>
            </a:r>
            <a:r>
              <a:rPr lang="fr-FR" sz="1100" dirty="0">
                <a:latin typeface="+mn-lt"/>
              </a:rPr>
              <a:t>vide grenier contacter : 0670261011 (</a:t>
            </a:r>
            <a:r>
              <a:rPr lang="fr-FR" sz="1100" dirty="0">
                <a:latin typeface="+mn-lt"/>
                <a:hlinkClick r:id="rId7"/>
              </a:rPr>
              <a:t>bonjour.comiteanimation@gmail.com</a:t>
            </a:r>
            <a:r>
              <a:rPr lang="fr-FR" sz="1100" dirty="0">
                <a:latin typeface="+mn-lt"/>
              </a:rPr>
              <a:t>)</a:t>
            </a:r>
          </a:p>
          <a:p>
            <a:r>
              <a:rPr lang="fr-FR" sz="1100" b="1" dirty="0">
                <a:solidFill>
                  <a:schemeClr val="accent2"/>
                </a:solidFill>
                <a:latin typeface="+mn-lt"/>
              </a:rPr>
              <a:t>3 au 7 octobre :</a:t>
            </a:r>
            <a:r>
              <a:rPr lang="fr-FR" sz="1100" dirty="0">
                <a:latin typeface="+mn-lt"/>
              </a:rPr>
              <a:t> </a:t>
            </a:r>
            <a:r>
              <a:rPr lang="fr-FR" sz="1100" b="1" dirty="0">
                <a:solidFill>
                  <a:srgbClr val="0070C0"/>
                </a:solidFill>
                <a:latin typeface="+mn-lt"/>
              </a:rPr>
              <a:t>la semaine bleue</a:t>
            </a:r>
            <a:r>
              <a:rPr lang="fr-FR" sz="1100" dirty="0">
                <a:latin typeface="+mn-lt"/>
              </a:rPr>
              <a:t> Retrouvez toutes infos sur PanneauPocket et site internet de la mairie</a:t>
            </a:r>
          </a:p>
          <a:p>
            <a:r>
              <a:rPr lang="fr-FR" sz="1100" b="1" dirty="0">
                <a:solidFill>
                  <a:schemeClr val="accent2"/>
                </a:solidFill>
                <a:latin typeface="+mn-lt"/>
              </a:rPr>
              <a:t>8 octobre : </a:t>
            </a:r>
            <a:r>
              <a:rPr lang="fr-FR" sz="1100" dirty="0">
                <a:latin typeface="+mn-lt"/>
              </a:rPr>
              <a:t>festival « sous les cailloux la plage » avec diffusion en avant première du film « des cailloux dans la chaussure ». Retrouvons nous sur la plage pour fêter ensemble la sauvegarde du Mont Vanille. Au programme de cette journée, des ateliers pour découvrir la faune et la flore locale, une émission de radio en direct, et puis… de la musique, une visite historique du village, une découverte minérale des dessous de Thaïs et nous terminerons cette journée par un bal folk pour danser tous ensemble sous la montagne de 13h30 à la fin de la nuit...</a:t>
            </a:r>
          </a:p>
          <a:p>
            <a:r>
              <a:rPr lang="fr-FR" sz="1100" b="1" dirty="0">
                <a:solidFill>
                  <a:schemeClr val="accent2"/>
                </a:solidFill>
                <a:latin typeface="+mn-lt"/>
              </a:rPr>
              <a:t>21 octobre : </a:t>
            </a:r>
            <a:r>
              <a:rPr lang="fr-FR" sz="1100" dirty="0">
                <a:latin typeface="+mn-lt"/>
              </a:rPr>
              <a:t>collecte de papillons nocturne avec Baillet Yann de la FRAVIA</a:t>
            </a:r>
          </a:p>
          <a:p>
            <a:r>
              <a:rPr lang="fr-FR" sz="1100" dirty="0">
                <a:latin typeface="+mn-lt"/>
              </a:rPr>
              <a:t> Rendez-vous aux personnes à 19h30 devant la grotte du Thaïs,  inscription au préalable sur le site :  </a:t>
            </a:r>
            <a:r>
              <a:rPr lang="fr-FR" sz="1100" u="sng" dirty="0">
                <a:solidFill>
                  <a:schemeClr val="accent1"/>
                </a:solidFill>
                <a:latin typeface="+mn-lt"/>
              </a:rPr>
              <a:t>https://lite.framacalc.org/gzy4et1bjh-9vxp  </a:t>
            </a:r>
          </a:p>
          <a:p>
            <a:r>
              <a:rPr lang="fr-FR" sz="1100" b="1" dirty="0">
                <a:solidFill>
                  <a:schemeClr val="accent2"/>
                </a:solidFill>
                <a:latin typeface="+mn-lt"/>
              </a:rPr>
              <a:t>28 octobre : </a:t>
            </a:r>
            <a:r>
              <a:rPr lang="fr-FR" sz="1100" dirty="0">
                <a:latin typeface="+mn-lt"/>
              </a:rPr>
              <a:t>Nuit étoilée sur l'aqueduc en présence de M. Brabant Guy, qui proposera au public une observation du ciel étoilé sans instrument depuis l’aqueduc (rendez-vous 19h devant l’Office du Tourisme)</a:t>
            </a:r>
          </a:p>
          <a:p>
            <a:r>
              <a:rPr lang="fr-FR" sz="1100" b="1" dirty="0">
                <a:solidFill>
                  <a:schemeClr val="accent2"/>
                </a:solidFill>
                <a:latin typeface="+mn-lt"/>
              </a:rPr>
              <a:t>30 octobre : </a:t>
            </a:r>
            <a:r>
              <a:rPr lang="fr-FR" sz="1100" dirty="0">
                <a:latin typeface="+mn-lt"/>
              </a:rPr>
              <a:t>Halloween Party de 16h à 19h (</a:t>
            </a:r>
            <a:r>
              <a:rPr lang="fr-FR" sz="1100" dirty="0">
                <a:latin typeface="+mn-lt"/>
                <a:hlinkClick r:id="rId8"/>
              </a:rPr>
              <a:t>Apestnazaire26190@gmail.com</a:t>
            </a:r>
            <a:r>
              <a:rPr lang="fr-FR" sz="1100" dirty="0">
                <a:latin typeface="+mn-lt"/>
              </a:rPr>
              <a:t>) </a:t>
            </a:r>
          </a:p>
          <a:p>
            <a:r>
              <a:rPr lang="fr-FR" sz="1100" b="1" dirty="0">
                <a:solidFill>
                  <a:schemeClr val="accent2"/>
                </a:solidFill>
                <a:latin typeface="+mn-lt"/>
              </a:rPr>
              <a:t>13 novembre : </a:t>
            </a:r>
            <a:r>
              <a:rPr lang="fr-FR" sz="1100" dirty="0">
                <a:latin typeface="+mn-lt"/>
              </a:rPr>
              <a:t>Bourse aux jouets à la salle des fêtes  (</a:t>
            </a:r>
            <a:r>
              <a:rPr lang="fr-FR" sz="1100" dirty="0">
                <a:latin typeface="+mn-lt"/>
                <a:hlinkClick r:id="rId8"/>
              </a:rPr>
              <a:t>Apestnazaire26190@gmail.com</a:t>
            </a:r>
            <a:r>
              <a:rPr lang="fr-FR" sz="1100" dirty="0">
                <a:latin typeface="+mn-lt"/>
              </a:rPr>
              <a:t>) </a:t>
            </a:r>
          </a:p>
          <a:p>
            <a:r>
              <a:rPr lang="fr-FR" sz="1100" b="1" dirty="0">
                <a:solidFill>
                  <a:schemeClr val="accent2"/>
                </a:solidFill>
                <a:latin typeface="+mn-lt"/>
              </a:rPr>
              <a:t>19 novembre : </a:t>
            </a:r>
            <a:r>
              <a:rPr lang="fr-FR" sz="1100" dirty="0">
                <a:latin typeface="+mn-lt"/>
              </a:rPr>
              <a:t>Atelier biodiversité au jardin animé par le PNRV : 9h30 en mairie</a:t>
            </a:r>
          </a:p>
          <a:p>
            <a:r>
              <a:rPr lang="fr-FR" sz="1100" b="1" dirty="0">
                <a:solidFill>
                  <a:schemeClr val="accent2"/>
                </a:solidFill>
                <a:latin typeface="+mn-lt"/>
              </a:rPr>
              <a:t>11 décembre : </a:t>
            </a:r>
            <a:r>
              <a:rPr lang="fr-FR" sz="1100" dirty="0">
                <a:latin typeface="+mn-lt"/>
              </a:rPr>
              <a:t>Marché de Noël, contacter au : 0670261011 (</a:t>
            </a:r>
            <a:r>
              <a:rPr lang="fr-FR" sz="1100" u="sng" dirty="0">
                <a:solidFill>
                  <a:schemeClr val="accent1"/>
                </a:solidFill>
                <a:latin typeface="+mn-lt"/>
              </a:rPr>
              <a:t>bonjour.comiteanimation@gmail.com</a:t>
            </a:r>
            <a:r>
              <a:rPr lang="fr-FR" sz="1100" dirty="0">
                <a:latin typeface="+mn-lt"/>
              </a:rPr>
              <a:t>)</a:t>
            </a:r>
          </a:p>
        </p:txBody>
      </p:sp>
      <p:sp>
        <p:nvSpPr>
          <p:cNvPr id="95" name="Rectangle 94">
            <a:extLst>
              <a:ext uri="{FF2B5EF4-FFF2-40B4-BE49-F238E27FC236}">
                <a16:creationId xmlns:a16="http://schemas.microsoft.com/office/drawing/2014/main" id="{DDD46815-EB6E-4FF0-ADEC-F81C736101CE}"/>
              </a:ext>
            </a:extLst>
          </p:cNvPr>
          <p:cNvSpPr/>
          <p:nvPr/>
        </p:nvSpPr>
        <p:spPr>
          <a:xfrm>
            <a:off x="921" y="6090428"/>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Organigramme : Entrée manuelle 95">
            <a:extLst>
              <a:ext uri="{FF2B5EF4-FFF2-40B4-BE49-F238E27FC236}">
                <a16:creationId xmlns:a16="http://schemas.microsoft.com/office/drawing/2014/main" id="{12AA6B54-FFA8-49D8-BF31-08FD6E3676E8}"/>
              </a:ext>
            </a:extLst>
          </p:cNvPr>
          <p:cNvSpPr/>
          <p:nvPr/>
        </p:nvSpPr>
        <p:spPr>
          <a:xfrm rot="10800000">
            <a:off x="545090" y="6090417"/>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ZoneTexte 97">
            <a:extLst>
              <a:ext uri="{FF2B5EF4-FFF2-40B4-BE49-F238E27FC236}">
                <a16:creationId xmlns:a16="http://schemas.microsoft.com/office/drawing/2014/main" id="{0E80BBFD-2952-4EAA-B0BD-3C1F20BB85A2}"/>
              </a:ext>
            </a:extLst>
          </p:cNvPr>
          <p:cNvSpPr txBox="1"/>
          <p:nvPr/>
        </p:nvSpPr>
        <p:spPr>
          <a:xfrm>
            <a:off x="545089" y="6018406"/>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Vos informations pratiques</a:t>
            </a:r>
          </a:p>
        </p:txBody>
      </p:sp>
      <p:grpSp>
        <p:nvGrpSpPr>
          <p:cNvPr id="36" name="Group 113">
            <a:extLst>
              <a:ext uri="{FF2B5EF4-FFF2-40B4-BE49-F238E27FC236}">
                <a16:creationId xmlns:a16="http://schemas.microsoft.com/office/drawing/2014/main" id="{6C361BBD-0734-4D53-B70E-EAF0207AE900}"/>
              </a:ext>
            </a:extLst>
          </p:cNvPr>
          <p:cNvGrpSpPr>
            <a:grpSpLocks noChangeAspect="1"/>
          </p:cNvGrpSpPr>
          <p:nvPr/>
        </p:nvGrpSpPr>
        <p:grpSpPr>
          <a:xfrm>
            <a:off x="152978" y="6145414"/>
            <a:ext cx="240365" cy="273553"/>
            <a:chOff x="7575550" y="3082925"/>
            <a:chExt cx="758825" cy="863600"/>
          </a:xfrm>
          <a:solidFill>
            <a:srgbClr val="4C4A91"/>
          </a:solidFill>
        </p:grpSpPr>
        <p:sp>
          <p:nvSpPr>
            <p:cNvPr id="42" name="Freeform 50">
              <a:extLst>
                <a:ext uri="{FF2B5EF4-FFF2-40B4-BE49-F238E27FC236}">
                  <a16:creationId xmlns:a16="http://schemas.microsoft.com/office/drawing/2014/main" id="{C56BEB19-619D-48B1-8199-9D7F0E425E33}"/>
                </a:ext>
              </a:extLst>
            </p:cNvPr>
            <p:cNvSpPr>
              <a:spLocks noEditPoints="1"/>
            </p:cNvSpPr>
            <p:nvPr/>
          </p:nvSpPr>
          <p:spPr bwMode="auto">
            <a:xfrm>
              <a:off x="7575550" y="3082925"/>
              <a:ext cx="355600" cy="355600"/>
            </a:xfrm>
            <a:custGeom>
              <a:avLst/>
              <a:gdLst/>
              <a:ahLst/>
              <a:cxnLst>
                <a:cxn ang="0">
                  <a:pos x="224" y="224"/>
                </a:cxn>
                <a:cxn ang="0">
                  <a:pos x="196" y="130"/>
                </a:cxn>
                <a:cxn ang="0">
                  <a:pos x="68" y="0"/>
                </a:cxn>
                <a:cxn ang="0">
                  <a:pos x="0" y="68"/>
                </a:cxn>
                <a:cxn ang="0">
                  <a:pos x="128" y="198"/>
                </a:cxn>
                <a:cxn ang="0">
                  <a:pos x="224" y="224"/>
                </a:cxn>
                <a:cxn ang="0">
                  <a:pos x="194" y="138"/>
                </a:cxn>
                <a:cxn ang="0">
                  <a:pos x="208" y="186"/>
                </a:cxn>
                <a:cxn ang="0">
                  <a:pos x="184" y="208"/>
                </a:cxn>
                <a:cxn ang="0">
                  <a:pos x="136" y="196"/>
                </a:cxn>
                <a:cxn ang="0">
                  <a:pos x="194" y="138"/>
                </a:cxn>
              </a:cxnLst>
              <a:rect l="0" t="0" r="r" b="b"/>
              <a:pathLst>
                <a:path w="224" h="224">
                  <a:moveTo>
                    <a:pt x="224" y="224"/>
                  </a:moveTo>
                  <a:lnTo>
                    <a:pt x="196" y="130"/>
                  </a:lnTo>
                  <a:lnTo>
                    <a:pt x="68" y="0"/>
                  </a:lnTo>
                  <a:lnTo>
                    <a:pt x="0" y="68"/>
                  </a:lnTo>
                  <a:lnTo>
                    <a:pt x="128" y="198"/>
                  </a:lnTo>
                  <a:lnTo>
                    <a:pt x="224" y="224"/>
                  </a:lnTo>
                  <a:close/>
                  <a:moveTo>
                    <a:pt x="194" y="138"/>
                  </a:moveTo>
                  <a:lnTo>
                    <a:pt x="208" y="186"/>
                  </a:lnTo>
                  <a:lnTo>
                    <a:pt x="184" y="208"/>
                  </a:lnTo>
                  <a:lnTo>
                    <a:pt x="136" y="196"/>
                  </a:lnTo>
                  <a:lnTo>
                    <a:pt x="194"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Rectangle 51">
              <a:extLst>
                <a:ext uri="{FF2B5EF4-FFF2-40B4-BE49-F238E27FC236}">
                  <a16:creationId xmlns:a16="http://schemas.microsoft.com/office/drawing/2014/main" id="{6805D935-CC4C-40E2-AAA9-EFE354028AB1}"/>
                </a:ext>
              </a:extLst>
            </p:cNvPr>
            <p:cNvSpPr>
              <a:spLocks noChangeArrowheads="1"/>
            </p:cNvSpPr>
            <p:nvPr/>
          </p:nvSpPr>
          <p:spPr bwMode="auto">
            <a:xfrm>
              <a:off x="7940675" y="3362325"/>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52">
              <a:extLst>
                <a:ext uri="{FF2B5EF4-FFF2-40B4-BE49-F238E27FC236}">
                  <a16:creationId xmlns:a16="http://schemas.microsoft.com/office/drawing/2014/main" id="{9006A6FC-5426-41F7-A2AD-BD0115234A9C}"/>
                </a:ext>
              </a:extLst>
            </p:cNvPr>
            <p:cNvSpPr>
              <a:spLocks noChangeArrowheads="1"/>
            </p:cNvSpPr>
            <p:nvPr/>
          </p:nvSpPr>
          <p:spPr bwMode="auto">
            <a:xfrm>
              <a:off x="7940675" y="3457575"/>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 name="Freeform 53">
              <a:extLst>
                <a:ext uri="{FF2B5EF4-FFF2-40B4-BE49-F238E27FC236}">
                  <a16:creationId xmlns:a16="http://schemas.microsoft.com/office/drawing/2014/main" id="{49895E4E-51B1-44D6-964D-1742CC1CD8D5}"/>
                </a:ext>
              </a:extLst>
            </p:cNvPr>
            <p:cNvSpPr>
              <a:spLocks noEditPoints="1"/>
            </p:cNvSpPr>
            <p:nvPr/>
          </p:nvSpPr>
          <p:spPr bwMode="auto">
            <a:xfrm>
              <a:off x="7677150" y="3140075"/>
              <a:ext cx="657225" cy="806450"/>
            </a:xfrm>
            <a:custGeom>
              <a:avLst/>
              <a:gdLst/>
              <a:ahLst/>
              <a:cxnLst>
                <a:cxn ang="0">
                  <a:pos x="414" y="48"/>
                </a:cxn>
                <a:cxn ang="0">
                  <a:pos x="412" y="38"/>
                </a:cxn>
                <a:cxn ang="0">
                  <a:pos x="406" y="20"/>
                </a:cxn>
                <a:cxn ang="0">
                  <a:pos x="392" y="8"/>
                </a:cxn>
                <a:cxn ang="0">
                  <a:pos x="376" y="0"/>
                </a:cxn>
                <a:cxn ang="0">
                  <a:pos x="212" y="0"/>
                </a:cxn>
                <a:cxn ang="0">
                  <a:pos x="108" y="0"/>
                </a:cxn>
                <a:cxn ang="0">
                  <a:pos x="212" y="36"/>
                </a:cxn>
                <a:cxn ang="0">
                  <a:pos x="366" y="36"/>
                </a:cxn>
                <a:cxn ang="0">
                  <a:pos x="370" y="36"/>
                </a:cxn>
                <a:cxn ang="0">
                  <a:pos x="376" y="42"/>
                </a:cxn>
                <a:cxn ang="0">
                  <a:pos x="378" y="270"/>
                </a:cxn>
                <a:cxn ang="0">
                  <a:pos x="226" y="270"/>
                </a:cxn>
                <a:cxn ang="0">
                  <a:pos x="206" y="274"/>
                </a:cxn>
                <a:cxn ang="0">
                  <a:pos x="192" y="284"/>
                </a:cxn>
                <a:cxn ang="0">
                  <a:pos x="182" y="300"/>
                </a:cxn>
                <a:cxn ang="0">
                  <a:pos x="178" y="318"/>
                </a:cxn>
                <a:cxn ang="0">
                  <a:pos x="48" y="472"/>
                </a:cxn>
                <a:cxn ang="0">
                  <a:pos x="44" y="472"/>
                </a:cxn>
                <a:cxn ang="0">
                  <a:pos x="38" y="464"/>
                </a:cxn>
                <a:cxn ang="0">
                  <a:pos x="36" y="312"/>
                </a:cxn>
                <a:cxn ang="0">
                  <a:pos x="36" y="186"/>
                </a:cxn>
                <a:cxn ang="0">
                  <a:pos x="0" y="312"/>
                </a:cxn>
                <a:cxn ang="0">
                  <a:pos x="0" y="460"/>
                </a:cxn>
                <a:cxn ang="0">
                  <a:pos x="2" y="470"/>
                </a:cxn>
                <a:cxn ang="0">
                  <a:pos x="8" y="486"/>
                </a:cxn>
                <a:cxn ang="0">
                  <a:pos x="22" y="500"/>
                </a:cxn>
                <a:cxn ang="0">
                  <a:pos x="38" y="508"/>
                </a:cxn>
                <a:cxn ang="0">
                  <a:pos x="178" y="508"/>
                </a:cxn>
                <a:cxn ang="0">
                  <a:pos x="178" y="508"/>
                </a:cxn>
                <a:cxn ang="0">
                  <a:pos x="412" y="272"/>
                </a:cxn>
                <a:cxn ang="0">
                  <a:pos x="414" y="272"/>
                </a:cxn>
                <a:cxn ang="0">
                  <a:pos x="414" y="270"/>
                </a:cxn>
                <a:cxn ang="0">
                  <a:pos x="214" y="318"/>
                </a:cxn>
                <a:cxn ang="0">
                  <a:pos x="214" y="314"/>
                </a:cxn>
                <a:cxn ang="0">
                  <a:pos x="220" y="308"/>
                </a:cxn>
                <a:cxn ang="0">
                  <a:pos x="352" y="306"/>
                </a:cxn>
              </a:cxnLst>
              <a:rect l="0" t="0" r="r" b="b"/>
              <a:pathLst>
                <a:path w="414" h="508">
                  <a:moveTo>
                    <a:pt x="414" y="270"/>
                  </a:moveTo>
                  <a:lnTo>
                    <a:pt x="414" y="48"/>
                  </a:lnTo>
                  <a:lnTo>
                    <a:pt x="414" y="48"/>
                  </a:lnTo>
                  <a:lnTo>
                    <a:pt x="412" y="38"/>
                  </a:lnTo>
                  <a:lnTo>
                    <a:pt x="410" y="28"/>
                  </a:lnTo>
                  <a:lnTo>
                    <a:pt x="406" y="20"/>
                  </a:lnTo>
                  <a:lnTo>
                    <a:pt x="400" y="14"/>
                  </a:lnTo>
                  <a:lnTo>
                    <a:pt x="392" y="8"/>
                  </a:lnTo>
                  <a:lnTo>
                    <a:pt x="384" y="4"/>
                  </a:lnTo>
                  <a:lnTo>
                    <a:pt x="376" y="0"/>
                  </a:lnTo>
                  <a:lnTo>
                    <a:pt x="366" y="0"/>
                  </a:lnTo>
                  <a:lnTo>
                    <a:pt x="212" y="0"/>
                  </a:lnTo>
                  <a:lnTo>
                    <a:pt x="212" y="0"/>
                  </a:lnTo>
                  <a:lnTo>
                    <a:pt x="108" y="0"/>
                  </a:lnTo>
                  <a:lnTo>
                    <a:pt x="108" y="36"/>
                  </a:lnTo>
                  <a:lnTo>
                    <a:pt x="212" y="36"/>
                  </a:lnTo>
                  <a:lnTo>
                    <a:pt x="212" y="36"/>
                  </a:lnTo>
                  <a:lnTo>
                    <a:pt x="366" y="36"/>
                  </a:lnTo>
                  <a:lnTo>
                    <a:pt x="366" y="36"/>
                  </a:lnTo>
                  <a:lnTo>
                    <a:pt x="370" y="36"/>
                  </a:lnTo>
                  <a:lnTo>
                    <a:pt x="374" y="38"/>
                  </a:lnTo>
                  <a:lnTo>
                    <a:pt x="376" y="42"/>
                  </a:lnTo>
                  <a:lnTo>
                    <a:pt x="378" y="48"/>
                  </a:lnTo>
                  <a:lnTo>
                    <a:pt x="378" y="270"/>
                  </a:lnTo>
                  <a:lnTo>
                    <a:pt x="226" y="270"/>
                  </a:lnTo>
                  <a:lnTo>
                    <a:pt x="226" y="270"/>
                  </a:lnTo>
                  <a:lnTo>
                    <a:pt x="216" y="272"/>
                  </a:lnTo>
                  <a:lnTo>
                    <a:pt x="206" y="274"/>
                  </a:lnTo>
                  <a:lnTo>
                    <a:pt x="198" y="278"/>
                  </a:lnTo>
                  <a:lnTo>
                    <a:pt x="192" y="284"/>
                  </a:lnTo>
                  <a:lnTo>
                    <a:pt x="186" y="292"/>
                  </a:lnTo>
                  <a:lnTo>
                    <a:pt x="182" y="300"/>
                  </a:lnTo>
                  <a:lnTo>
                    <a:pt x="178" y="308"/>
                  </a:lnTo>
                  <a:lnTo>
                    <a:pt x="178" y="318"/>
                  </a:lnTo>
                  <a:lnTo>
                    <a:pt x="178" y="472"/>
                  </a:lnTo>
                  <a:lnTo>
                    <a:pt x="48" y="472"/>
                  </a:lnTo>
                  <a:lnTo>
                    <a:pt x="48" y="472"/>
                  </a:lnTo>
                  <a:lnTo>
                    <a:pt x="44" y="472"/>
                  </a:lnTo>
                  <a:lnTo>
                    <a:pt x="40" y="468"/>
                  </a:lnTo>
                  <a:lnTo>
                    <a:pt x="38" y="464"/>
                  </a:lnTo>
                  <a:lnTo>
                    <a:pt x="36" y="460"/>
                  </a:lnTo>
                  <a:lnTo>
                    <a:pt x="36" y="312"/>
                  </a:lnTo>
                  <a:lnTo>
                    <a:pt x="36" y="312"/>
                  </a:lnTo>
                  <a:lnTo>
                    <a:pt x="36" y="186"/>
                  </a:lnTo>
                  <a:lnTo>
                    <a:pt x="0" y="186"/>
                  </a:lnTo>
                  <a:lnTo>
                    <a:pt x="0" y="312"/>
                  </a:lnTo>
                  <a:lnTo>
                    <a:pt x="0" y="312"/>
                  </a:lnTo>
                  <a:lnTo>
                    <a:pt x="0" y="460"/>
                  </a:lnTo>
                  <a:lnTo>
                    <a:pt x="0" y="460"/>
                  </a:lnTo>
                  <a:lnTo>
                    <a:pt x="2" y="470"/>
                  </a:lnTo>
                  <a:lnTo>
                    <a:pt x="4" y="478"/>
                  </a:lnTo>
                  <a:lnTo>
                    <a:pt x="8" y="486"/>
                  </a:lnTo>
                  <a:lnTo>
                    <a:pt x="14" y="494"/>
                  </a:lnTo>
                  <a:lnTo>
                    <a:pt x="22" y="500"/>
                  </a:lnTo>
                  <a:lnTo>
                    <a:pt x="30" y="504"/>
                  </a:lnTo>
                  <a:lnTo>
                    <a:pt x="38" y="508"/>
                  </a:lnTo>
                  <a:lnTo>
                    <a:pt x="48" y="508"/>
                  </a:lnTo>
                  <a:lnTo>
                    <a:pt x="178" y="508"/>
                  </a:lnTo>
                  <a:lnTo>
                    <a:pt x="178" y="508"/>
                  </a:lnTo>
                  <a:lnTo>
                    <a:pt x="178" y="508"/>
                  </a:lnTo>
                  <a:lnTo>
                    <a:pt x="412" y="272"/>
                  </a:lnTo>
                  <a:lnTo>
                    <a:pt x="412" y="272"/>
                  </a:lnTo>
                  <a:lnTo>
                    <a:pt x="414" y="272"/>
                  </a:lnTo>
                  <a:lnTo>
                    <a:pt x="414" y="272"/>
                  </a:lnTo>
                  <a:lnTo>
                    <a:pt x="414" y="270"/>
                  </a:lnTo>
                  <a:lnTo>
                    <a:pt x="414" y="270"/>
                  </a:lnTo>
                  <a:close/>
                  <a:moveTo>
                    <a:pt x="214" y="444"/>
                  </a:moveTo>
                  <a:lnTo>
                    <a:pt x="214" y="318"/>
                  </a:lnTo>
                  <a:lnTo>
                    <a:pt x="214" y="318"/>
                  </a:lnTo>
                  <a:lnTo>
                    <a:pt x="214" y="314"/>
                  </a:lnTo>
                  <a:lnTo>
                    <a:pt x="216" y="310"/>
                  </a:lnTo>
                  <a:lnTo>
                    <a:pt x="220" y="308"/>
                  </a:lnTo>
                  <a:lnTo>
                    <a:pt x="226" y="306"/>
                  </a:lnTo>
                  <a:lnTo>
                    <a:pt x="352" y="306"/>
                  </a:lnTo>
                  <a:lnTo>
                    <a:pt x="214" y="4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Rectangle 54">
              <a:extLst>
                <a:ext uri="{FF2B5EF4-FFF2-40B4-BE49-F238E27FC236}">
                  <a16:creationId xmlns:a16="http://schemas.microsoft.com/office/drawing/2014/main" id="{54461E9F-C6C2-4600-AF6A-9B3CE7335A73}"/>
                </a:ext>
              </a:extLst>
            </p:cNvPr>
            <p:cNvSpPr>
              <a:spLocks noChangeArrowheads="1"/>
            </p:cNvSpPr>
            <p:nvPr/>
          </p:nvSpPr>
          <p:spPr bwMode="auto">
            <a:xfrm>
              <a:off x="7940675" y="3263900"/>
              <a:ext cx="279400" cy="349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97" name="ZoneTexte 96">
            <a:extLst>
              <a:ext uri="{FF2B5EF4-FFF2-40B4-BE49-F238E27FC236}">
                <a16:creationId xmlns:a16="http://schemas.microsoft.com/office/drawing/2014/main" id="{D33D5C66-E72F-49B4-B395-ACB340371BCD}"/>
              </a:ext>
            </a:extLst>
          </p:cNvPr>
          <p:cNvSpPr txBox="1"/>
          <p:nvPr/>
        </p:nvSpPr>
        <p:spPr>
          <a:xfrm>
            <a:off x="3828288" y="9407865"/>
            <a:ext cx="3004602" cy="461665"/>
          </a:xfrm>
          <a:prstGeom prst="rect">
            <a:avLst/>
          </a:prstGeom>
          <a:noFill/>
        </p:spPr>
        <p:txBody>
          <a:bodyPr wrap="square" rtlCol="0" anchor="ctr">
            <a:spAutoFit/>
          </a:bodyPr>
          <a:lstStyle/>
          <a:p>
            <a:pPr algn="r"/>
            <a:r>
              <a:rPr lang="fr-FR" sz="2400" dirty="0">
                <a:solidFill>
                  <a:srgbClr val="4C4A91"/>
                </a:solidFill>
                <a:latin typeface="Freestyle Script" panose="030804020302050B0404" pitchFamily="66" charset="0"/>
                <a:ea typeface="KaiTi" panose="020B0503020204020204" pitchFamily="49" charset="-122"/>
                <a:cs typeface="Calibri" panose="020F0502020204030204" pitchFamily="34" charset="0"/>
              </a:rPr>
              <a:t>Votre magazine - </a:t>
            </a:r>
            <a:r>
              <a:rPr lang="fr-FR" sz="2400" dirty="0">
                <a:solidFill>
                  <a:schemeClr val="accent2"/>
                </a:solidFill>
                <a:latin typeface="Freestyle Script" panose="030804020302050B0404" pitchFamily="66" charset="0"/>
                <a:ea typeface="KaiTi" panose="020B0503020204020204" pitchFamily="49" charset="-122"/>
                <a:cs typeface="Calibri" panose="020F0502020204030204" pitchFamily="34" charset="0"/>
              </a:rPr>
              <a:t>Automne 2022</a:t>
            </a:r>
          </a:p>
        </p:txBody>
      </p:sp>
      <p:sp>
        <p:nvSpPr>
          <p:cNvPr id="77" name="ZoneTexte 76">
            <a:extLst>
              <a:ext uri="{FF2B5EF4-FFF2-40B4-BE49-F238E27FC236}">
                <a16:creationId xmlns:a16="http://schemas.microsoft.com/office/drawing/2014/main" id="{1EC43EB2-823B-416C-9A82-B97CD77B1E3D}"/>
              </a:ext>
            </a:extLst>
          </p:cNvPr>
          <p:cNvSpPr txBox="1"/>
          <p:nvPr/>
        </p:nvSpPr>
        <p:spPr>
          <a:xfrm>
            <a:off x="237272" y="446008"/>
            <a:ext cx="6212495" cy="261610"/>
          </a:xfrm>
          <a:prstGeom prst="rect">
            <a:avLst/>
          </a:prstGeom>
          <a:noFill/>
        </p:spPr>
        <p:txBody>
          <a:bodyPr wrap="square" rtlCol="0" anchor="ctr">
            <a:spAutoFit/>
          </a:bodyPr>
          <a:lstStyle/>
          <a:p>
            <a:pPr algn="just"/>
            <a:r>
              <a:rPr lang="fr-FR" sz="1100" b="1" dirty="0">
                <a:solidFill>
                  <a:srgbClr val="002060"/>
                </a:solidFill>
                <a:ea typeface="KaiTi" panose="020B0503020204020204" pitchFamily="49" charset="-122"/>
                <a:cs typeface="Calibri" panose="020F0502020204030204" pitchFamily="34" charset="0"/>
              </a:rPr>
              <a:t>Départ du rallye Paul Friedman à St Nazaire en Royans</a:t>
            </a:r>
          </a:p>
        </p:txBody>
      </p:sp>
      <p:sp>
        <p:nvSpPr>
          <p:cNvPr id="82" name="Rectangle 81">
            <a:extLst>
              <a:ext uri="{FF2B5EF4-FFF2-40B4-BE49-F238E27FC236}">
                <a16:creationId xmlns:a16="http://schemas.microsoft.com/office/drawing/2014/main" id="{6F388099-14C8-44CA-A612-CB1C2BCDE76F}"/>
              </a:ext>
            </a:extLst>
          </p:cNvPr>
          <p:cNvSpPr/>
          <p:nvPr/>
        </p:nvSpPr>
        <p:spPr>
          <a:xfrm>
            <a:off x="921" y="-10819"/>
            <a:ext cx="544169" cy="3827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Organigramme : Entrée manuelle 83">
            <a:extLst>
              <a:ext uri="{FF2B5EF4-FFF2-40B4-BE49-F238E27FC236}">
                <a16:creationId xmlns:a16="http://schemas.microsoft.com/office/drawing/2014/main" id="{03BB2212-EE06-4480-8795-A2117D2687CE}"/>
              </a:ext>
            </a:extLst>
          </p:cNvPr>
          <p:cNvSpPr/>
          <p:nvPr/>
        </p:nvSpPr>
        <p:spPr>
          <a:xfrm rot="10800000">
            <a:off x="545090" y="-10830"/>
            <a:ext cx="6428732" cy="382743"/>
          </a:xfrm>
          <a:prstGeom prst="flowChartManualInput">
            <a:avLst/>
          </a:prstGeom>
          <a:solidFill>
            <a:srgbClr val="4C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ZoneTexte 86">
            <a:extLst>
              <a:ext uri="{FF2B5EF4-FFF2-40B4-BE49-F238E27FC236}">
                <a16:creationId xmlns:a16="http://schemas.microsoft.com/office/drawing/2014/main" id="{90DE647F-5630-40FF-8AB3-0255D681563A}"/>
              </a:ext>
            </a:extLst>
          </p:cNvPr>
          <p:cNvSpPr txBox="1"/>
          <p:nvPr/>
        </p:nvSpPr>
        <p:spPr>
          <a:xfrm>
            <a:off x="545089" y="-82841"/>
            <a:ext cx="5207309" cy="523220"/>
          </a:xfrm>
          <a:prstGeom prst="rect">
            <a:avLst/>
          </a:prstGeom>
          <a:noFill/>
        </p:spPr>
        <p:txBody>
          <a:bodyPr wrap="square" rtlCol="0" anchor="ctr">
            <a:spAutoFit/>
          </a:bodyPr>
          <a:lstStyle/>
          <a:p>
            <a:r>
              <a:rPr lang="fr-FR" sz="2800" dirty="0">
                <a:solidFill>
                  <a:schemeClr val="bg1"/>
                </a:solidFill>
                <a:latin typeface="Freestyle Script" panose="030804020302050B0404" pitchFamily="66" charset="0"/>
                <a:ea typeface="KaiTi" panose="020B0503020204020204" pitchFamily="49" charset="-122"/>
                <a:cs typeface="Calibri" panose="020F0502020204030204" pitchFamily="34" charset="0"/>
              </a:rPr>
              <a:t>Rallye</a:t>
            </a:r>
            <a:endParaRPr lang="fr-FR" sz="2800" baseline="30000" dirty="0">
              <a:solidFill>
                <a:schemeClr val="bg1"/>
              </a:solidFill>
              <a:latin typeface="Freestyle Script" panose="030804020302050B0404" pitchFamily="66" charset="0"/>
              <a:ea typeface="KaiTi" panose="020B0503020204020204" pitchFamily="49" charset="-122"/>
              <a:cs typeface="Calibri" panose="020F0502020204030204" pitchFamily="34" charset="0"/>
            </a:endParaRPr>
          </a:p>
        </p:txBody>
      </p:sp>
      <p:sp>
        <p:nvSpPr>
          <p:cNvPr id="92" name="ZoneTexte 91">
            <a:extLst>
              <a:ext uri="{FF2B5EF4-FFF2-40B4-BE49-F238E27FC236}">
                <a16:creationId xmlns:a16="http://schemas.microsoft.com/office/drawing/2014/main" id="{8F8DD66E-9B3A-4426-BD9A-14C1AFA16F33}"/>
              </a:ext>
            </a:extLst>
          </p:cNvPr>
          <p:cNvSpPr txBox="1"/>
          <p:nvPr/>
        </p:nvSpPr>
        <p:spPr>
          <a:xfrm>
            <a:off x="203369" y="586237"/>
            <a:ext cx="4319863" cy="161582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1</a:t>
            </a:r>
            <a:r>
              <a:rPr kumimoji="0" lang="fr-FR" altLang="fr-FR"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ère</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épreuve du 40</a:t>
            </a:r>
            <a:r>
              <a:rPr kumimoji="0" lang="fr-FR" altLang="fr-FR" sz="11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ème</a:t>
            </a: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rallye Paul Friedman a eu lieu samedi 16 juillet matin à 7h38 devant le cimetière du village. C’est la première fois qu’il passait sur St Nazaire en Royans.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 131 concurrents se sont affrontés sur la petite route des Grands Bois. Route très sinueuse et étroite où s’est déroulé le prologue ES 1 sur onze km chronométrés. Ce rallye s’est terminé le 17 juillet après avoir affronté les routes techniques du Royans Vercors. Un public nombreux se pressait au bord des routes pour voir passer ces bolides. Frissons et vapeurs d’essence garantis !</a:t>
            </a:r>
          </a:p>
        </p:txBody>
      </p:sp>
      <p:pic>
        <p:nvPicPr>
          <p:cNvPr id="3" name="Image 2" descr="Une image contenant arbre, extérieur, route, rue&#10;&#10;Description générée automatiquement">
            <a:extLst>
              <a:ext uri="{FF2B5EF4-FFF2-40B4-BE49-F238E27FC236}">
                <a16:creationId xmlns:a16="http://schemas.microsoft.com/office/drawing/2014/main" id="{28440863-751E-4C2E-A041-CF4602067C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3232" y="685667"/>
            <a:ext cx="2094950" cy="1391422"/>
          </a:xfrm>
          <a:prstGeom prst="rect">
            <a:avLst/>
          </a:prstGeom>
        </p:spPr>
      </p:pic>
      <p:grpSp>
        <p:nvGrpSpPr>
          <p:cNvPr id="93" name="Group 389">
            <a:extLst>
              <a:ext uri="{FF2B5EF4-FFF2-40B4-BE49-F238E27FC236}">
                <a16:creationId xmlns:a16="http://schemas.microsoft.com/office/drawing/2014/main" id="{225277D6-F801-41BD-BDCB-1154AD579C11}"/>
              </a:ext>
            </a:extLst>
          </p:cNvPr>
          <p:cNvGrpSpPr>
            <a:grpSpLocks noChangeAspect="1"/>
          </p:cNvGrpSpPr>
          <p:nvPr/>
        </p:nvGrpSpPr>
        <p:grpSpPr>
          <a:xfrm>
            <a:off x="136651" y="2434236"/>
            <a:ext cx="268534" cy="249748"/>
            <a:chOff x="4998410" y="5229272"/>
            <a:chExt cx="696743" cy="648000"/>
          </a:xfrm>
          <a:solidFill>
            <a:srgbClr val="4C4A91"/>
          </a:solidFill>
        </p:grpSpPr>
        <p:grpSp>
          <p:nvGrpSpPr>
            <p:cNvPr id="99" name="Group 281">
              <a:extLst>
                <a:ext uri="{FF2B5EF4-FFF2-40B4-BE49-F238E27FC236}">
                  <a16:creationId xmlns:a16="http://schemas.microsoft.com/office/drawing/2014/main" id="{2D66A6E1-6BAE-4F2A-BB93-4B69AD61A813}"/>
                </a:ext>
              </a:extLst>
            </p:cNvPr>
            <p:cNvGrpSpPr>
              <a:grpSpLocks noChangeAspect="1"/>
            </p:cNvGrpSpPr>
            <p:nvPr/>
          </p:nvGrpSpPr>
          <p:grpSpPr>
            <a:xfrm>
              <a:off x="5255017" y="5589240"/>
              <a:ext cx="183528" cy="144000"/>
              <a:chOff x="6648450" y="5580063"/>
              <a:chExt cx="103188" cy="80963"/>
            </a:xfrm>
            <a:grpFill/>
          </p:grpSpPr>
          <p:sp>
            <p:nvSpPr>
              <p:cNvPr id="101" name="Freeform 129">
                <a:extLst>
                  <a:ext uri="{FF2B5EF4-FFF2-40B4-BE49-F238E27FC236}">
                    <a16:creationId xmlns:a16="http://schemas.microsoft.com/office/drawing/2014/main" id="{076DC5D7-1273-4FA8-9E87-DBEFD28F29CC}"/>
                  </a:ext>
                </a:extLst>
              </p:cNvPr>
              <p:cNvSpPr>
                <a:spLocks/>
              </p:cNvSpPr>
              <p:nvPr/>
            </p:nvSpPr>
            <p:spPr bwMode="auto">
              <a:xfrm>
                <a:off x="6648450" y="5580063"/>
                <a:ext cx="53975" cy="80963"/>
              </a:xfrm>
              <a:custGeom>
                <a:avLst/>
                <a:gdLst/>
                <a:ahLst/>
                <a:cxnLst>
                  <a:cxn ang="0">
                    <a:pos x="0" y="49"/>
                  </a:cxn>
                  <a:cxn ang="0">
                    <a:pos x="16" y="49"/>
                  </a:cxn>
                  <a:cxn ang="0">
                    <a:pos x="16" y="50"/>
                  </a:cxn>
                  <a:cxn ang="0">
                    <a:pos x="18" y="55"/>
                  </a:cxn>
                  <a:cxn ang="0">
                    <a:pos x="24" y="57"/>
                  </a:cxn>
                  <a:cxn ang="0">
                    <a:pos x="29" y="55"/>
                  </a:cxn>
                  <a:cxn ang="0">
                    <a:pos x="31" y="50"/>
                  </a:cxn>
                  <a:cxn ang="0">
                    <a:pos x="28" y="44"/>
                  </a:cxn>
                  <a:cxn ang="0">
                    <a:pos x="19" y="42"/>
                  </a:cxn>
                  <a:cxn ang="0">
                    <a:pos x="17" y="42"/>
                  </a:cxn>
                  <a:cxn ang="0">
                    <a:pos x="16" y="42"/>
                  </a:cxn>
                  <a:cxn ang="0">
                    <a:pos x="16" y="29"/>
                  </a:cxn>
                  <a:cxn ang="0">
                    <a:pos x="17" y="29"/>
                  </a:cxn>
                  <a:cxn ang="0">
                    <a:pos x="18" y="29"/>
                  </a:cxn>
                  <a:cxn ang="0">
                    <a:pos x="26" y="27"/>
                  </a:cxn>
                  <a:cxn ang="0">
                    <a:pos x="29" y="21"/>
                  </a:cxn>
                  <a:cxn ang="0">
                    <a:pos x="27" y="16"/>
                  </a:cxn>
                  <a:cxn ang="0">
                    <a:pos x="23" y="14"/>
                  </a:cxn>
                  <a:cxn ang="0">
                    <a:pos x="19" y="16"/>
                  </a:cxn>
                  <a:cxn ang="0">
                    <a:pos x="18" y="20"/>
                  </a:cxn>
                  <a:cxn ang="0">
                    <a:pos x="18" y="21"/>
                  </a:cxn>
                  <a:cxn ang="0">
                    <a:pos x="2" y="21"/>
                  </a:cxn>
                  <a:cxn ang="0">
                    <a:pos x="2" y="21"/>
                  </a:cxn>
                  <a:cxn ang="0">
                    <a:pos x="7" y="6"/>
                  </a:cxn>
                  <a:cxn ang="0">
                    <a:pos x="23" y="0"/>
                  </a:cxn>
                  <a:cxn ang="0">
                    <a:pos x="38" y="6"/>
                  </a:cxn>
                  <a:cxn ang="0">
                    <a:pos x="44" y="19"/>
                  </a:cxn>
                  <a:cxn ang="0">
                    <a:pos x="41" y="28"/>
                  </a:cxn>
                  <a:cxn ang="0">
                    <a:pos x="34" y="33"/>
                  </a:cxn>
                  <a:cxn ang="0">
                    <a:pos x="44" y="39"/>
                  </a:cxn>
                  <a:cxn ang="0">
                    <a:pos x="48" y="49"/>
                  </a:cxn>
                  <a:cxn ang="0">
                    <a:pos x="41" y="65"/>
                  </a:cxn>
                  <a:cxn ang="0">
                    <a:pos x="24" y="71"/>
                  </a:cxn>
                  <a:cxn ang="0">
                    <a:pos x="6" y="66"/>
                  </a:cxn>
                  <a:cxn ang="0">
                    <a:pos x="0" y="49"/>
                  </a:cxn>
                </a:cxnLst>
                <a:rect l="0" t="0" r="r" b="b"/>
                <a:pathLst>
                  <a:path w="48" h="71">
                    <a:moveTo>
                      <a:pt x="0" y="49"/>
                    </a:moveTo>
                    <a:cubicBezTo>
                      <a:pt x="16" y="49"/>
                      <a:pt x="16" y="49"/>
                      <a:pt x="16" y="49"/>
                    </a:cubicBezTo>
                    <a:cubicBezTo>
                      <a:pt x="16" y="50"/>
                      <a:pt x="16" y="50"/>
                      <a:pt x="16" y="50"/>
                    </a:cubicBezTo>
                    <a:cubicBezTo>
                      <a:pt x="16" y="52"/>
                      <a:pt x="17" y="54"/>
                      <a:pt x="18" y="55"/>
                    </a:cubicBezTo>
                    <a:cubicBezTo>
                      <a:pt x="20" y="56"/>
                      <a:pt x="21" y="57"/>
                      <a:pt x="24" y="57"/>
                    </a:cubicBezTo>
                    <a:cubicBezTo>
                      <a:pt x="26" y="57"/>
                      <a:pt x="28" y="56"/>
                      <a:pt x="29" y="55"/>
                    </a:cubicBezTo>
                    <a:cubicBezTo>
                      <a:pt x="30" y="53"/>
                      <a:pt x="31" y="52"/>
                      <a:pt x="31" y="50"/>
                    </a:cubicBezTo>
                    <a:cubicBezTo>
                      <a:pt x="31" y="47"/>
                      <a:pt x="30" y="45"/>
                      <a:pt x="28" y="44"/>
                    </a:cubicBezTo>
                    <a:cubicBezTo>
                      <a:pt x="26" y="43"/>
                      <a:pt x="23" y="42"/>
                      <a:pt x="19" y="42"/>
                    </a:cubicBezTo>
                    <a:cubicBezTo>
                      <a:pt x="19" y="42"/>
                      <a:pt x="18" y="42"/>
                      <a:pt x="17" y="42"/>
                    </a:cubicBezTo>
                    <a:cubicBezTo>
                      <a:pt x="17" y="42"/>
                      <a:pt x="17" y="42"/>
                      <a:pt x="16" y="42"/>
                    </a:cubicBezTo>
                    <a:cubicBezTo>
                      <a:pt x="16" y="29"/>
                      <a:pt x="16" y="29"/>
                      <a:pt x="16" y="29"/>
                    </a:cubicBezTo>
                    <a:cubicBezTo>
                      <a:pt x="16" y="29"/>
                      <a:pt x="17" y="29"/>
                      <a:pt x="17" y="29"/>
                    </a:cubicBezTo>
                    <a:cubicBezTo>
                      <a:pt x="17" y="29"/>
                      <a:pt x="18" y="29"/>
                      <a:pt x="18" y="29"/>
                    </a:cubicBezTo>
                    <a:cubicBezTo>
                      <a:pt x="21" y="29"/>
                      <a:pt x="24" y="29"/>
                      <a:pt x="26" y="27"/>
                    </a:cubicBezTo>
                    <a:cubicBezTo>
                      <a:pt x="28" y="26"/>
                      <a:pt x="29" y="24"/>
                      <a:pt x="29" y="21"/>
                    </a:cubicBezTo>
                    <a:cubicBezTo>
                      <a:pt x="29" y="19"/>
                      <a:pt x="28" y="17"/>
                      <a:pt x="27" y="16"/>
                    </a:cubicBezTo>
                    <a:cubicBezTo>
                      <a:pt x="26" y="15"/>
                      <a:pt x="25" y="14"/>
                      <a:pt x="23" y="14"/>
                    </a:cubicBezTo>
                    <a:cubicBezTo>
                      <a:pt x="21" y="14"/>
                      <a:pt x="20" y="15"/>
                      <a:pt x="19" y="16"/>
                    </a:cubicBezTo>
                    <a:cubicBezTo>
                      <a:pt x="18" y="17"/>
                      <a:pt x="18" y="18"/>
                      <a:pt x="18" y="20"/>
                    </a:cubicBezTo>
                    <a:cubicBezTo>
                      <a:pt x="18" y="21"/>
                      <a:pt x="18" y="21"/>
                      <a:pt x="18" y="21"/>
                    </a:cubicBezTo>
                    <a:cubicBezTo>
                      <a:pt x="2" y="21"/>
                      <a:pt x="2" y="21"/>
                      <a:pt x="2" y="21"/>
                    </a:cubicBezTo>
                    <a:cubicBezTo>
                      <a:pt x="2" y="21"/>
                      <a:pt x="2" y="21"/>
                      <a:pt x="2" y="21"/>
                    </a:cubicBezTo>
                    <a:cubicBezTo>
                      <a:pt x="2" y="15"/>
                      <a:pt x="3" y="10"/>
                      <a:pt x="7" y="6"/>
                    </a:cubicBezTo>
                    <a:cubicBezTo>
                      <a:pt x="11" y="2"/>
                      <a:pt x="17" y="0"/>
                      <a:pt x="23" y="0"/>
                    </a:cubicBezTo>
                    <a:cubicBezTo>
                      <a:pt x="29" y="0"/>
                      <a:pt x="34" y="2"/>
                      <a:pt x="38" y="6"/>
                    </a:cubicBezTo>
                    <a:cubicBezTo>
                      <a:pt x="42" y="9"/>
                      <a:pt x="44" y="14"/>
                      <a:pt x="44" y="19"/>
                    </a:cubicBezTo>
                    <a:cubicBezTo>
                      <a:pt x="44" y="23"/>
                      <a:pt x="43" y="25"/>
                      <a:pt x="41" y="28"/>
                    </a:cubicBezTo>
                    <a:cubicBezTo>
                      <a:pt x="40" y="30"/>
                      <a:pt x="37" y="32"/>
                      <a:pt x="34" y="33"/>
                    </a:cubicBezTo>
                    <a:cubicBezTo>
                      <a:pt x="39" y="34"/>
                      <a:pt x="42" y="36"/>
                      <a:pt x="44" y="39"/>
                    </a:cubicBezTo>
                    <a:cubicBezTo>
                      <a:pt x="46" y="42"/>
                      <a:pt x="48" y="45"/>
                      <a:pt x="48" y="49"/>
                    </a:cubicBezTo>
                    <a:cubicBezTo>
                      <a:pt x="48" y="55"/>
                      <a:pt x="45" y="61"/>
                      <a:pt x="41" y="65"/>
                    </a:cubicBezTo>
                    <a:cubicBezTo>
                      <a:pt x="36" y="69"/>
                      <a:pt x="31" y="71"/>
                      <a:pt x="24" y="71"/>
                    </a:cubicBezTo>
                    <a:cubicBezTo>
                      <a:pt x="16" y="71"/>
                      <a:pt x="10" y="69"/>
                      <a:pt x="6" y="66"/>
                    </a:cubicBezTo>
                    <a:cubicBezTo>
                      <a:pt x="2" y="62"/>
                      <a:pt x="0" y="56"/>
                      <a:pt x="0"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130">
                <a:extLst>
                  <a:ext uri="{FF2B5EF4-FFF2-40B4-BE49-F238E27FC236}">
                    <a16:creationId xmlns:a16="http://schemas.microsoft.com/office/drawing/2014/main" id="{4DC02A7D-D9B1-4CA2-BB17-6CC1D3C30C12}"/>
                  </a:ext>
                </a:extLst>
              </p:cNvPr>
              <p:cNvSpPr>
                <a:spLocks/>
              </p:cNvSpPr>
              <p:nvPr/>
            </p:nvSpPr>
            <p:spPr bwMode="auto">
              <a:xfrm>
                <a:off x="6719888" y="5581650"/>
                <a:ext cx="31750" cy="77788"/>
              </a:xfrm>
              <a:custGeom>
                <a:avLst/>
                <a:gdLst/>
                <a:ahLst/>
                <a:cxnLst>
                  <a:cxn ang="0">
                    <a:pos x="20" y="49"/>
                  </a:cxn>
                  <a:cxn ang="0">
                    <a:pos x="9" y="49"/>
                  </a:cxn>
                  <a:cxn ang="0">
                    <a:pos x="9" y="9"/>
                  </a:cxn>
                  <a:cxn ang="0">
                    <a:pos x="0" y="9"/>
                  </a:cxn>
                  <a:cxn ang="0">
                    <a:pos x="0" y="0"/>
                  </a:cxn>
                  <a:cxn ang="0">
                    <a:pos x="20" y="0"/>
                  </a:cxn>
                  <a:cxn ang="0">
                    <a:pos x="20" y="49"/>
                  </a:cxn>
                </a:cxnLst>
                <a:rect l="0" t="0" r="r" b="b"/>
                <a:pathLst>
                  <a:path w="20" h="49">
                    <a:moveTo>
                      <a:pt x="20" y="49"/>
                    </a:moveTo>
                    <a:lnTo>
                      <a:pt x="9" y="49"/>
                    </a:lnTo>
                    <a:lnTo>
                      <a:pt x="9" y="9"/>
                    </a:lnTo>
                    <a:lnTo>
                      <a:pt x="0" y="9"/>
                    </a:lnTo>
                    <a:lnTo>
                      <a:pt x="0" y="0"/>
                    </a:lnTo>
                    <a:lnTo>
                      <a:pt x="20" y="0"/>
                    </a:lnTo>
                    <a:lnTo>
                      <a:pt x="20"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00" name="Freeform 16">
              <a:extLst>
                <a:ext uri="{FF2B5EF4-FFF2-40B4-BE49-F238E27FC236}">
                  <a16:creationId xmlns:a16="http://schemas.microsoft.com/office/drawing/2014/main" id="{8F4A0A9E-C38C-422D-9AD4-B0B2CBF02894}"/>
                </a:ext>
              </a:extLst>
            </p:cNvPr>
            <p:cNvSpPr>
              <a:spLocks noChangeAspect="1" noEditPoints="1"/>
            </p:cNvSpPr>
            <p:nvPr/>
          </p:nvSpPr>
          <p:spPr bwMode="auto">
            <a:xfrm>
              <a:off x="4998410" y="5229272"/>
              <a:ext cx="696743" cy="648000"/>
            </a:xfrm>
            <a:custGeom>
              <a:avLst/>
              <a:gdLst/>
              <a:ahLst/>
              <a:cxnLst>
                <a:cxn ang="0">
                  <a:pos x="282" y="34"/>
                </a:cxn>
                <a:cxn ang="0">
                  <a:pos x="263" y="34"/>
                </a:cxn>
                <a:cxn ang="0">
                  <a:pos x="263" y="58"/>
                </a:cxn>
                <a:cxn ang="0">
                  <a:pos x="234" y="86"/>
                </a:cxn>
                <a:cxn ang="0">
                  <a:pos x="234" y="86"/>
                </a:cxn>
                <a:cxn ang="0">
                  <a:pos x="206" y="58"/>
                </a:cxn>
                <a:cxn ang="0">
                  <a:pos x="206" y="34"/>
                </a:cxn>
                <a:cxn ang="0">
                  <a:pos x="110" y="34"/>
                </a:cxn>
                <a:cxn ang="0">
                  <a:pos x="110" y="58"/>
                </a:cxn>
                <a:cxn ang="0">
                  <a:pos x="81" y="86"/>
                </a:cxn>
                <a:cxn ang="0">
                  <a:pos x="81" y="86"/>
                </a:cxn>
                <a:cxn ang="0">
                  <a:pos x="52" y="58"/>
                </a:cxn>
                <a:cxn ang="0">
                  <a:pos x="52" y="34"/>
                </a:cxn>
                <a:cxn ang="0">
                  <a:pos x="33" y="34"/>
                </a:cxn>
                <a:cxn ang="0">
                  <a:pos x="0" y="67"/>
                </a:cxn>
                <a:cxn ang="0">
                  <a:pos x="0" y="260"/>
                </a:cxn>
                <a:cxn ang="0">
                  <a:pos x="33" y="293"/>
                </a:cxn>
                <a:cxn ang="0">
                  <a:pos x="282" y="293"/>
                </a:cxn>
                <a:cxn ang="0">
                  <a:pos x="315" y="260"/>
                </a:cxn>
                <a:cxn ang="0">
                  <a:pos x="315" y="67"/>
                </a:cxn>
                <a:cxn ang="0">
                  <a:pos x="282" y="34"/>
                </a:cxn>
                <a:cxn ang="0">
                  <a:pos x="298" y="260"/>
                </a:cxn>
                <a:cxn ang="0">
                  <a:pos x="282" y="275"/>
                </a:cxn>
                <a:cxn ang="0">
                  <a:pos x="33" y="275"/>
                </a:cxn>
                <a:cxn ang="0">
                  <a:pos x="18" y="260"/>
                </a:cxn>
                <a:cxn ang="0">
                  <a:pos x="18" y="116"/>
                </a:cxn>
                <a:cxn ang="0">
                  <a:pos x="298" y="116"/>
                </a:cxn>
                <a:cxn ang="0">
                  <a:pos x="298" y="260"/>
                </a:cxn>
                <a:cxn ang="0">
                  <a:pos x="81" y="74"/>
                </a:cxn>
                <a:cxn ang="0">
                  <a:pos x="81" y="74"/>
                </a:cxn>
                <a:cxn ang="0">
                  <a:pos x="98" y="58"/>
                </a:cxn>
                <a:cxn ang="0">
                  <a:pos x="98" y="16"/>
                </a:cxn>
                <a:cxn ang="0">
                  <a:pos x="81" y="0"/>
                </a:cxn>
                <a:cxn ang="0">
                  <a:pos x="81" y="0"/>
                </a:cxn>
                <a:cxn ang="0">
                  <a:pos x="65" y="16"/>
                </a:cxn>
                <a:cxn ang="0">
                  <a:pos x="65" y="58"/>
                </a:cxn>
                <a:cxn ang="0">
                  <a:pos x="81" y="74"/>
                </a:cxn>
                <a:cxn ang="0">
                  <a:pos x="234" y="74"/>
                </a:cxn>
                <a:cxn ang="0">
                  <a:pos x="234" y="74"/>
                </a:cxn>
                <a:cxn ang="0">
                  <a:pos x="251" y="58"/>
                </a:cxn>
                <a:cxn ang="0">
                  <a:pos x="251" y="16"/>
                </a:cxn>
                <a:cxn ang="0">
                  <a:pos x="234" y="0"/>
                </a:cxn>
                <a:cxn ang="0">
                  <a:pos x="234" y="0"/>
                </a:cxn>
                <a:cxn ang="0">
                  <a:pos x="218" y="16"/>
                </a:cxn>
                <a:cxn ang="0">
                  <a:pos x="218" y="58"/>
                </a:cxn>
                <a:cxn ang="0">
                  <a:pos x="234" y="74"/>
                </a:cxn>
              </a:cxnLst>
              <a:rect l="0" t="0" r="r" b="b"/>
              <a:pathLst>
                <a:path w="315" h="293">
                  <a:moveTo>
                    <a:pt x="282" y="34"/>
                  </a:moveTo>
                  <a:cubicBezTo>
                    <a:pt x="263" y="34"/>
                    <a:pt x="263" y="34"/>
                    <a:pt x="263" y="34"/>
                  </a:cubicBezTo>
                  <a:cubicBezTo>
                    <a:pt x="263" y="58"/>
                    <a:pt x="263" y="58"/>
                    <a:pt x="263" y="58"/>
                  </a:cubicBezTo>
                  <a:cubicBezTo>
                    <a:pt x="263" y="73"/>
                    <a:pt x="250" y="86"/>
                    <a:pt x="234" y="86"/>
                  </a:cubicBezTo>
                  <a:cubicBezTo>
                    <a:pt x="234" y="86"/>
                    <a:pt x="234" y="86"/>
                    <a:pt x="234" y="86"/>
                  </a:cubicBezTo>
                  <a:cubicBezTo>
                    <a:pt x="219" y="86"/>
                    <a:pt x="206" y="73"/>
                    <a:pt x="206" y="58"/>
                  </a:cubicBezTo>
                  <a:cubicBezTo>
                    <a:pt x="206" y="34"/>
                    <a:pt x="206" y="34"/>
                    <a:pt x="206" y="34"/>
                  </a:cubicBezTo>
                  <a:cubicBezTo>
                    <a:pt x="110" y="34"/>
                    <a:pt x="110" y="34"/>
                    <a:pt x="110" y="34"/>
                  </a:cubicBezTo>
                  <a:cubicBezTo>
                    <a:pt x="110" y="58"/>
                    <a:pt x="110" y="58"/>
                    <a:pt x="110" y="58"/>
                  </a:cubicBezTo>
                  <a:cubicBezTo>
                    <a:pt x="110" y="73"/>
                    <a:pt x="97" y="86"/>
                    <a:pt x="81" y="86"/>
                  </a:cubicBezTo>
                  <a:cubicBezTo>
                    <a:pt x="81" y="86"/>
                    <a:pt x="81" y="86"/>
                    <a:pt x="81" y="86"/>
                  </a:cubicBezTo>
                  <a:cubicBezTo>
                    <a:pt x="65" y="86"/>
                    <a:pt x="52" y="73"/>
                    <a:pt x="52" y="58"/>
                  </a:cubicBezTo>
                  <a:cubicBezTo>
                    <a:pt x="52" y="34"/>
                    <a:pt x="52" y="34"/>
                    <a:pt x="52" y="34"/>
                  </a:cubicBezTo>
                  <a:cubicBezTo>
                    <a:pt x="33" y="34"/>
                    <a:pt x="33" y="34"/>
                    <a:pt x="33" y="34"/>
                  </a:cubicBezTo>
                  <a:cubicBezTo>
                    <a:pt x="15" y="34"/>
                    <a:pt x="0" y="49"/>
                    <a:pt x="0" y="67"/>
                  </a:cubicBezTo>
                  <a:cubicBezTo>
                    <a:pt x="0" y="260"/>
                    <a:pt x="0" y="260"/>
                    <a:pt x="0" y="260"/>
                  </a:cubicBezTo>
                  <a:cubicBezTo>
                    <a:pt x="0" y="278"/>
                    <a:pt x="15" y="293"/>
                    <a:pt x="33" y="293"/>
                  </a:cubicBezTo>
                  <a:cubicBezTo>
                    <a:pt x="282" y="293"/>
                    <a:pt x="282" y="293"/>
                    <a:pt x="282" y="293"/>
                  </a:cubicBezTo>
                  <a:cubicBezTo>
                    <a:pt x="300" y="293"/>
                    <a:pt x="315" y="278"/>
                    <a:pt x="315" y="260"/>
                  </a:cubicBezTo>
                  <a:cubicBezTo>
                    <a:pt x="315" y="67"/>
                    <a:pt x="315" y="67"/>
                    <a:pt x="315" y="67"/>
                  </a:cubicBezTo>
                  <a:cubicBezTo>
                    <a:pt x="315" y="49"/>
                    <a:pt x="300" y="34"/>
                    <a:pt x="282" y="34"/>
                  </a:cubicBezTo>
                  <a:close/>
                  <a:moveTo>
                    <a:pt x="298" y="260"/>
                  </a:moveTo>
                  <a:cubicBezTo>
                    <a:pt x="298" y="268"/>
                    <a:pt x="291" y="275"/>
                    <a:pt x="282" y="275"/>
                  </a:cubicBezTo>
                  <a:cubicBezTo>
                    <a:pt x="33" y="275"/>
                    <a:pt x="33" y="275"/>
                    <a:pt x="33" y="275"/>
                  </a:cubicBezTo>
                  <a:cubicBezTo>
                    <a:pt x="25" y="275"/>
                    <a:pt x="18" y="268"/>
                    <a:pt x="18" y="260"/>
                  </a:cubicBezTo>
                  <a:cubicBezTo>
                    <a:pt x="18" y="116"/>
                    <a:pt x="18" y="116"/>
                    <a:pt x="18" y="116"/>
                  </a:cubicBezTo>
                  <a:cubicBezTo>
                    <a:pt x="298" y="116"/>
                    <a:pt x="298" y="116"/>
                    <a:pt x="298" y="116"/>
                  </a:cubicBezTo>
                  <a:lnTo>
                    <a:pt x="298" y="260"/>
                  </a:lnTo>
                  <a:close/>
                  <a:moveTo>
                    <a:pt x="81" y="74"/>
                  </a:moveTo>
                  <a:cubicBezTo>
                    <a:pt x="81" y="74"/>
                    <a:pt x="81" y="74"/>
                    <a:pt x="81" y="74"/>
                  </a:cubicBezTo>
                  <a:cubicBezTo>
                    <a:pt x="90" y="74"/>
                    <a:pt x="98" y="67"/>
                    <a:pt x="98" y="58"/>
                  </a:cubicBezTo>
                  <a:cubicBezTo>
                    <a:pt x="98" y="16"/>
                    <a:pt x="98" y="16"/>
                    <a:pt x="98" y="16"/>
                  </a:cubicBezTo>
                  <a:cubicBezTo>
                    <a:pt x="98" y="7"/>
                    <a:pt x="90" y="0"/>
                    <a:pt x="81" y="0"/>
                  </a:cubicBezTo>
                  <a:cubicBezTo>
                    <a:pt x="81" y="0"/>
                    <a:pt x="81" y="0"/>
                    <a:pt x="81" y="0"/>
                  </a:cubicBezTo>
                  <a:cubicBezTo>
                    <a:pt x="72" y="0"/>
                    <a:pt x="65" y="7"/>
                    <a:pt x="65" y="16"/>
                  </a:cubicBezTo>
                  <a:cubicBezTo>
                    <a:pt x="65" y="58"/>
                    <a:pt x="65" y="58"/>
                    <a:pt x="65" y="58"/>
                  </a:cubicBezTo>
                  <a:cubicBezTo>
                    <a:pt x="65" y="67"/>
                    <a:pt x="72" y="74"/>
                    <a:pt x="81" y="74"/>
                  </a:cubicBezTo>
                  <a:close/>
                  <a:moveTo>
                    <a:pt x="234" y="74"/>
                  </a:moveTo>
                  <a:cubicBezTo>
                    <a:pt x="234" y="74"/>
                    <a:pt x="234" y="74"/>
                    <a:pt x="234" y="74"/>
                  </a:cubicBezTo>
                  <a:cubicBezTo>
                    <a:pt x="244" y="74"/>
                    <a:pt x="251" y="67"/>
                    <a:pt x="251" y="58"/>
                  </a:cubicBezTo>
                  <a:cubicBezTo>
                    <a:pt x="251" y="16"/>
                    <a:pt x="251" y="16"/>
                    <a:pt x="251" y="16"/>
                  </a:cubicBezTo>
                  <a:cubicBezTo>
                    <a:pt x="251" y="7"/>
                    <a:pt x="244" y="0"/>
                    <a:pt x="234" y="0"/>
                  </a:cubicBezTo>
                  <a:cubicBezTo>
                    <a:pt x="234" y="0"/>
                    <a:pt x="234" y="0"/>
                    <a:pt x="234" y="0"/>
                  </a:cubicBezTo>
                  <a:cubicBezTo>
                    <a:pt x="225" y="0"/>
                    <a:pt x="218" y="7"/>
                    <a:pt x="218" y="16"/>
                  </a:cubicBezTo>
                  <a:cubicBezTo>
                    <a:pt x="218" y="58"/>
                    <a:pt x="218" y="58"/>
                    <a:pt x="218" y="58"/>
                  </a:cubicBezTo>
                  <a:cubicBezTo>
                    <a:pt x="218" y="67"/>
                    <a:pt x="225" y="74"/>
                    <a:pt x="234"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03" name="Freeform 135">
            <a:extLst>
              <a:ext uri="{FF2B5EF4-FFF2-40B4-BE49-F238E27FC236}">
                <a16:creationId xmlns:a16="http://schemas.microsoft.com/office/drawing/2014/main" id="{4F1D5453-6D1B-452F-AE34-A8FFBE03C3D0}"/>
              </a:ext>
            </a:extLst>
          </p:cNvPr>
          <p:cNvSpPr>
            <a:spLocks noEditPoints="1"/>
          </p:cNvSpPr>
          <p:nvPr/>
        </p:nvSpPr>
        <p:spPr bwMode="auto">
          <a:xfrm>
            <a:off x="59096" y="124195"/>
            <a:ext cx="450850" cy="154210"/>
          </a:xfrm>
          <a:custGeom>
            <a:avLst/>
            <a:gdLst/>
            <a:ahLst/>
            <a:cxnLst>
              <a:cxn ang="0">
                <a:pos x="129" y="54"/>
              </a:cxn>
              <a:cxn ang="0">
                <a:pos x="133" y="34"/>
              </a:cxn>
              <a:cxn ang="0">
                <a:pos x="158" y="34"/>
              </a:cxn>
              <a:cxn ang="0">
                <a:pos x="161" y="54"/>
              </a:cxn>
              <a:cxn ang="0">
                <a:pos x="178" y="47"/>
              </a:cxn>
              <a:cxn ang="0">
                <a:pos x="164" y="18"/>
              </a:cxn>
              <a:cxn ang="0">
                <a:pos x="174" y="8"/>
              </a:cxn>
              <a:cxn ang="0">
                <a:pos x="153" y="3"/>
              </a:cxn>
              <a:cxn ang="0">
                <a:pos x="159" y="9"/>
              </a:cxn>
              <a:cxn ang="0">
                <a:pos x="94" y="1"/>
              </a:cxn>
              <a:cxn ang="0">
                <a:pos x="8" y="28"/>
              </a:cxn>
              <a:cxn ang="0">
                <a:pos x="0" y="41"/>
              </a:cxn>
              <a:cxn ang="0">
                <a:pos x="20" y="55"/>
              </a:cxn>
              <a:cxn ang="0">
                <a:pos x="23" y="34"/>
              </a:cxn>
              <a:cxn ang="0">
                <a:pos x="48" y="34"/>
              </a:cxn>
              <a:cxn ang="0">
                <a:pos x="51" y="54"/>
              </a:cxn>
              <a:cxn ang="0">
                <a:pos x="156" y="36"/>
              </a:cxn>
              <a:cxn ang="0">
                <a:pos x="156" y="57"/>
              </a:cxn>
              <a:cxn ang="0">
                <a:pos x="135" y="57"/>
              </a:cxn>
              <a:cxn ang="0">
                <a:pos x="135" y="36"/>
              </a:cxn>
              <a:cxn ang="0">
                <a:pos x="152" y="39"/>
              </a:cxn>
              <a:cxn ang="0">
                <a:pos x="152" y="53"/>
              </a:cxn>
              <a:cxn ang="0">
                <a:pos x="138" y="53"/>
              </a:cxn>
              <a:cxn ang="0">
                <a:pos x="138" y="39"/>
              </a:cxn>
              <a:cxn ang="0">
                <a:pos x="152" y="39"/>
              </a:cxn>
              <a:cxn ang="0">
                <a:pos x="46" y="36"/>
              </a:cxn>
              <a:cxn ang="0">
                <a:pos x="46" y="57"/>
              </a:cxn>
              <a:cxn ang="0">
                <a:pos x="25" y="57"/>
              </a:cxn>
              <a:cxn ang="0">
                <a:pos x="25" y="36"/>
              </a:cxn>
              <a:cxn ang="0">
                <a:pos x="43" y="39"/>
              </a:cxn>
              <a:cxn ang="0">
                <a:pos x="43" y="53"/>
              </a:cxn>
              <a:cxn ang="0">
                <a:pos x="29" y="53"/>
              </a:cxn>
              <a:cxn ang="0">
                <a:pos x="29" y="39"/>
              </a:cxn>
              <a:cxn ang="0">
                <a:pos x="43" y="39"/>
              </a:cxn>
              <a:cxn ang="0">
                <a:pos x="96" y="6"/>
              </a:cxn>
              <a:cxn ang="0">
                <a:pos x="123" y="17"/>
              </a:cxn>
              <a:cxn ang="0">
                <a:pos x="127" y="10"/>
              </a:cxn>
              <a:cxn ang="0">
                <a:pos x="127" y="17"/>
              </a:cxn>
              <a:cxn ang="0">
                <a:pos x="18" y="31"/>
              </a:cxn>
              <a:cxn ang="0">
                <a:pos x="15" y="37"/>
              </a:cxn>
              <a:cxn ang="0">
                <a:pos x="11" y="31"/>
              </a:cxn>
              <a:cxn ang="0">
                <a:pos x="19" y="35"/>
              </a:cxn>
              <a:cxn ang="0">
                <a:pos x="19" y="31"/>
              </a:cxn>
              <a:cxn ang="0">
                <a:pos x="18" y="30"/>
              </a:cxn>
              <a:cxn ang="0">
                <a:pos x="121" y="25"/>
              </a:cxn>
              <a:cxn ang="0">
                <a:pos x="110" y="28"/>
              </a:cxn>
              <a:cxn ang="0">
                <a:pos x="121" y="25"/>
              </a:cxn>
            </a:cxnLst>
            <a:rect l="0" t="0" r="r" b="b"/>
            <a:pathLst>
              <a:path w="178" h="61">
                <a:moveTo>
                  <a:pt x="51" y="54"/>
                </a:moveTo>
                <a:cubicBezTo>
                  <a:pt x="129" y="54"/>
                  <a:pt x="129" y="54"/>
                  <a:pt x="129" y="54"/>
                </a:cubicBezTo>
                <a:cubicBezTo>
                  <a:pt x="128" y="52"/>
                  <a:pt x="128" y="49"/>
                  <a:pt x="128" y="46"/>
                </a:cubicBezTo>
                <a:cubicBezTo>
                  <a:pt x="128" y="42"/>
                  <a:pt x="130" y="37"/>
                  <a:pt x="133" y="34"/>
                </a:cubicBezTo>
                <a:cubicBezTo>
                  <a:pt x="136" y="31"/>
                  <a:pt x="141" y="29"/>
                  <a:pt x="145" y="29"/>
                </a:cubicBezTo>
                <a:cubicBezTo>
                  <a:pt x="150" y="29"/>
                  <a:pt x="155" y="31"/>
                  <a:pt x="158" y="34"/>
                </a:cubicBezTo>
                <a:cubicBezTo>
                  <a:pt x="161" y="37"/>
                  <a:pt x="163" y="42"/>
                  <a:pt x="163" y="46"/>
                </a:cubicBezTo>
                <a:cubicBezTo>
                  <a:pt x="163" y="49"/>
                  <a:pt x="162" y="52"/>
                  <a:pt x="161" y="54"/>
                </a:cubicBezTo>
                <a:cubicBezTo>
                  <a:pt x="163" y="54"/>
                  <a:pt x="163" y="54"/>
                  <a:pt x="163" y="54"/>
                </a:cubicBezTo>
                <a:cubicBezTo>
                  <a:pt x="168" y="52"/>
                  <a:pt x="173" y="49"/>
                  <a:pt x="178" y="47"/>
                </a:cubicBezTo>
                <a:cubicBezTo>
                  <a:pt x="177" y="34"/>
                  <a:pt x="174" y="24"/>
                  <a:pt x="169" y="18"/>
                </a:cubicBezTo>
                <a:cubicBezTo>
                  <a:pt x="164" y="18"/>
                  <a:pt x="164" y="18"/>
                  <a:pt x="164" y="18"/>
                </a:cubicBezTo>
                <a:cubicBezTo>
                  <a:pt x="168" y="8"/>
                  <a:pt x="168" y="8"/>
                  <a:pt x="168" y="8"/>
                </a:cubicBezTo>
                <a:cubicBezTo>
                  <a:pt x="174" y="8"/>
                  <a:pt x="174" y="8"/>
                  <a:pt x="174" y="8"/>
                </a:cubicBezTo>
                <a:cubicBezTo>
                  <a:pt x="175" y="2"/>
                  <a:pt x="175" y="2"/>
                  <a:pt x="175" y="2"/>
                </a:cubicBezTo>
                <a:cubicBezTo>
                  <a:pt x="153" y="3"/>
                  <a:pt x="153" y="3"/>
                  <a:pt x="153" y="3"/>
                </a:cubicBezTo>
                <a:cubicBezTo>
                  <a:pt x="154" y="9"/>
                  <a:pt x="154" y="9"/>
                  <a:pt x="154" y="9"/>
                </a:cubicBezTo>
                <a:cubicBezTo>
                  <a:pt x="159" y="9"/>
                  <a:pt x="159" y="9"/>
                  <a:pt x="159" y="9"/>
                </a:cubicBezTo>
                <a:cubicBezTo>
                  <a:pt x="156" y="17"/>
                  <a:pt x="156" y="17"/>
                  <a:pt x="156" y="17"/>
                </a:cubicBezTo>
                <a:cubicBezTo>
                  <a:pt x="143" y="5"/>
                  <a:pt x="117" y="0"/>
                  <a:pt x="94" y="1"/>
                </a:cubicBezTo>
                <a:cubicBezTo>
                  <a:pt x="85" y="6"/>
                  <a:pt x="76" y="11"/>
                  <a:pt x="66" y="17"/>
                </a:cubicBezTo>
                <a:cubicBezTo>
                  <a:pt x="42" y="17"/>
                  <a:pt x="23" y="21"/>
                  <a:pt x="8" y="28"/>
                </a:cubicBezTo>
                <a:cubicBezTo>
                  <a:pt x="3" y="40"/>
                  <a:pt x="3" y="40"/>
                  <a:pt x="3" y="40"/>
                </a:cubicBezTo>
                <a:cubicBezTo>
                  <a:pt x="0" y="41"/>
                  <a:pt x="0" y="41"/>
                  <a:pt x="0" y="41"/>
                </a:cubicBezTo>
                <a:cubicBezTo>
                  <a:pt x="2" y="55"/>
                  <a:pt x="2" y="55"/>
                  <a:pt x="2" y="55"/>
                </a:cubicBezTo>
                <a:cubicBezTo>
                  <a:pt x="20" y="55"/>
                  <a:pt x="20" y="55"/>
                  <a:pt x="20" y="55"/>
                </a:cubicBezTo>
                <a:cubicBezTo>
                  <a:pt x="19" y="53"/>
                  <a:pt x="18" y="49"/>
                  <a:pt x="18" y="46"/>
                </a:cubicBezTo>
                <a:cubicBezTo>
                  <a:pt x="18" y="42"/>
                  <a:pt x="20" y="37"/>
                  <a:pt x="23" y="34"/>
                </a:cubicBezTo>
                <a:cubicBezTo>
                  <a:pt x="26" y="31"/>
                  <a:pt x="31" y="29"/>
                  <a:pt x="36" y="29"/>
                </a:cubicBezTo>
                <a:cubicBezTo>
                  <a:pt x="40" y="29"/>
                  <a:pt x="45" y="31"/>
                  <a:pt x="48" y="34"/>
                </a:cubicBezTo>
                <a:cubicBezTo>
                  <a:pt x="51" y="37"/>
                  <a:pt x="53" y="42"/>
                  <a:pt x="53" y="46"/>
                </a:cubicBezTo>
                <a:cubicBezTo>
                  <a:pt x="53" y="49"/>
                  <a:pt x="53" y="52"/>
                  <a:pt x="51" y="54"/>
                </a:cubicBezTo>
                <a:close/>
                <a:moveTo>
                  <a:pt x="145" y="32"/>
                </a:moveTo>
                <a:cubicBezTo>
                  <a:pt x="149" y="32"/>
                  <a:pt x="153" y="34"/>
                  <a:pt x="156" y="36"/>
                </a:cubicBezTo>
                <a:cubicBezTo>
                  <a:pt x="158" y="39"/>
                  <a:pt x="160" y="42"/>
                  <a:pt x="160" y="46"/>
                </a:cubicBezTo>
                <a:cubicBezTo>
                  <a:pt x="160" y="50"/>
                  <a:pt x="158" y="54"/>
                  <a:pt x="156" y="57"/>
                </a:cubicBezTo>
                <a:cubicBezTo>
                  <a:pt x="153" y="59"/>
                  <a:pt x="149" y="61"/>
                  <a:pt x="145" y="61"/>
                </a:cubicBezTo>
                <a:cubicBezTo>
                  <a:pt x="141" y="61"/>
                  <a:pt x="138" y="59"/>
                  <a:pt x="135" y="57"/>
                </a:cubicBezTo>
                <a:cubicBezTo>
                  <a:pt x="133" y="54"/>
                  <a:pt x="131" y="50"/>
                  <a:pt x="131" y="46"/>
                </a:cubicBezTo>
                <a:cubicBezTo>
                  <a:pt x="131" y="42"/>
                  <a:pt x="133" y="39"/>
                  <a:pt x="135" y="36"/>
                </a:cubicBezTo>
                <a:cubicBezTo>
                  <a:pt x="138" y="34"/>
                  <a:pt x="141" y="32"/>
                  <a:pt x="145" y="32"/>
                </a:cubicBezTo>
                <a:close/>
                <a:moveTo>
                  <a:pt x="152" y="39"/>
                </a:moveTo>
                <a:cubicBezTo>
                  <a:pt x="154" y="41"/>
                  <a:pt x="155" y="44"/>
                  <a:pt x="155" y="46"/>
                </a:cubicBezTo>
                <a:cubicBezTo>
                  <a:pt x="155" y="49"/>
                  <a:pt x="154" y="52"/>
                  <a:pt x="152" y="53"/>
                </a:cubicBezTo>
                <a:cubicBezTo>
                  <a:pt x="151" y="55"/>
                  <a:pt x="148" y="56"/>
                  <a:pt x="145" y="56"/>
                </a:cubicBezTo>
                <a:cubicBezTo>
                  <a:pt x="143" y="56"/>
                  <a:pt x="140" y="55"/>
                  <a:pt x="138" y="53"/>
                </a:cubicBezTo>
                <a:cubicBezTo>
                  <a:pt x="137" y="52"/>
                  <a:pt x="136" y="49"/>
                  <a:pt x="136" y="46"/>
                </a:cubicBezTo>
                <a:cubicBezTo>
                  <a:pt x="136" y="44"/>
                  <a:pt x="137" y="41"/>
                  <a:pt x="138" y="39"/>
                </a:cubicBezTo>
                <a:cubicBezTo>
                  <a:pt x="140" y="38"/>
                  <a:pt x="143" y="37"/>
                  <a:pt x="145" y="37"/>
                </a:cubicBezTo>
                <a:cubicBezTo>
                  <a:pt x="148" y="37"/>
                  <a:pt x="151" y="38"/>
                  <a:pt x="152" y="39"/>
                </a:cubicBezTo>
                <a:close/>
                <a:moveTo>
                  <a:pt x="36" y="32"/>
                </a:moveTo>
                <a:cubicBezTo>
                  <a:pt x="40" y="32"/>
                  <a:pt x="43" y="34"/>
                  <a:pt x="46" y="36"/>
                </a:cubicBezTo>
                <a:cubicBezTo>
                  <a:pt x="48" y="39"/>
                  <a:pt x="50" y="42"/>
                  <a:pt x="50" y="46"/>
                </a:cubicBezTo>
                <a:cubicBezTo>
                  <a:pt x="50" y="50"/>
                  <a:pt x="48" y="54"/>
                  <a:pt x="46" y="57"/>
                </a:cubicBezTo>
                <a:cubicBezTo>
                  <a:pt x="43" y="59"/>
                  <a:pt x="40" y="61"/>
                  <a:pt x="36" y="61"/>
                </a:cubicBezTo>
                <a:cubicBezTo>
                  <a:pt x="32" y="61"/>
                  <a:pt x="28" y="59"/>
                  <a:pt x="25" y="57"/>
                </a:cubicBezTo>
                <a:cubicBezTo>
                  <a:pt x="23" y="54"/>
                  <a:pt x="21" y="50"/>
                  <a:pt x="21" y="46"/>
                </a:cubicBezTo>
                <a:cubicBezTo>
                  <a:pt x="21" y="42"/>
                  <a:pt x="23" y="39"/>
                  <a:pt x="25" y="36"/>
                </a:cubicBezTo>
                <a:cubicBezTo>
                  <a:pt x="28" y="34"/>
                  <a:pt x="32" y="32"/>
                  <a:pt x="36" y="32"/>
                </a:cubicBezTo>
                <a:close/>
                <a:moveTo>
                  <a:pt x="43" y="39"/>
                </a:moveTo>
                <a:cubicBezTo>
                  <a:pt x="44" y="41"/>
                  <a:pt x="45" y="44"/>
                  <a:pt x="45" y="46"/>
                </a:cubicBezTo>
                <a:cubicBezTo>
                  <a:pt x="45" y="49"/>
                  <a:pt x="44" y="52"/>
                  <a:pt x="43" y="53"/>
                </a:cubicBezTo>
                <a:cubicBezTo>
                  <a:pt x="41" y="55"/>
                  <a:pt x="38" y="56"/>
                  <a:pt x="36" y="56"/>
                </a:cubicBezTo>
                <a:cubicBezTo>
                  <a:pt x="33" y="56"/>
                  <a:pt x="30" y="55"/>
                  <a:pt x="29" y="53"/>
                </a:cubicBezTo>
                <a:cubicBezTo>
                  <a:pt x="27" y="52"/>
                  <a:pt x="26" y="49"/>
                  <a:pt x="26" y="46"/>
                </a:cubicBezTo>
                <a:cubicBezTo>
                  <a:pt x="26" y="44"/>
                  <a:pt x="27" y="41"/>
                  <a:pt x="29" y="39"/>
                </a:cubicBezTo>
                <a:cubicBezTo>
                  <a:pt x="30" y="38"/>
                  <a:pt x="33" y="37"/>
                  <a:pt x="36" y="37"/>
                </a:cubicBezTo>
                <a:cubicBezTo>
                  <a:pt x="38" y="37"/>
                  <a:pt x="41" y="38"/>
                  <a:pt x="43" y="39"/>
                </a:cubicBezTo>
                <a:close/>
                <a:moveTo>
                  <a:pt x="76" y="18"/>
                </a:moveTo>
                <a:cubicBezTo>
                  <a:pt x="84" y="13"/>
                  <a:pt x="89" y="10"/>
                  <a:pt x="96" y="6"/>
                </a:cubicBezTo>
                <a:cubicBezTo>
                  <a:pt x="105" y="6"/>
                  <a:pt x="115" y="7"/>
                  <a:pt x="124" y="9"/>
                </a:cubicBezTo>
                <a:cubicBezTo>
                  <a:pt x="123" y="17"/>
                  <a:pt x="123" y="17"/>
                  <a:pt x="123" y="17"/>
                </a:cubicBezTo>
                <a:cubicBezTo>
                  <a:pt x="107" y="17"/>
                  <a:pt x="92" y="17"/>
                  <a:pt x="76" y="18"/>
                </a:cubicBezTo>
                <a:close/>
                <a:moveTo>
                  <a:pt x="127" y="10"/>
                </a:moveTo>
                <a:cubicBezTo>
                  <a:pt x="134" y="11"/>
                  <a:pt x="140" y="14"/>
                  <a:pt x="146" y="17"/>
                </a:cubicBezTo>
                <a:cubicBezTo>
                  <a:pt x="127" y="17"/>
                  <a:pt x="127" y="17"/>
                  <a:pt x="127" y="17"/>
                </a:cubicBezTo>
                <a:cubicBezTo>
                  <a:pt x="127" y="10"/>
                  <a:pt x="127" y="10"/>
                  <a:pt x="127" y="10"/>
                </a:cubicBezTo>
                <a:close/>
                <a:moveTo>
                  <a:pt x="18" y="31"/>
                </a:moveTo>
                <a:cubicBezTo>
                  <a:pt x="18" y="31"/>
                  <a:pt x="17" y="33"/>
                  <a:pt x="16" y="35"/>
                </a:cubicBezTo>
                <a:cubicBezTo>
                  <a:pt x="16" y="36"/>
                  <a:pt x="15" y="36"/>
                  <a:pt x="15" y="37"/>
                </a:cubicBezTo>
                <a:cubicBezTo>
                  <a:pt x="12" y="38"/>
                  <a:pt x="8" y="38"/>
                  <a:pt x="8" y="38"/>
                </a:cubicBezTo>
                <a:cubicBezTo>
                  <a:pt x="8" y="38"/>
                  <a:pt x="8" y="32"/>
                  <a:pt x="11" y="31"/>
                </a:cubicBezTo>
                <a:cubicBezTo>
                  <a:pt x="14" y="29"/>
                  <a:pt x="22" y="28"/>
                  <a:pt x="22" y="28"/>
                </a:cubicBezTo>
                <a:cubicBezTo>
                  <a:pt x="22" y="28"/>
                  <a:pt x="21" y="33"/>
                  <a:pt x="19" y="35"/>
                </a:cubicBezTo>
                <a:cubicBezTo>
                  <a:pt x="18" y="35"/>
                  <a:pt x="18" y="35"/>
                  <a:pt x="18" y="35"/>
                </a:cubicBezTo>
                <a:cubicBezTo>
                  <a:pt x="18" y="34"/>
                  <a:pt x="19" y="32"/>
                  <a:pt x="19" y="31"/>
                </a:cubicBezTo>
                <a:cubicBezTo>
                  <a:pt x="19" y="30"/>
                  <a:pt x="19" y="29"/>
                  <a:pt x="19" y="29"/>
                </a:cubicBezTo>
                <a:cubicBezTo>
                  <a:pt x="18" y="30"/>
                  <a:pt x="18" y="30"/>
                  <a:pt x="18" y="30"/>
                </a:cubicBezTo>
                <a:cubicBezTo>
                  <a:pt x="18" y="31"/>
                  <a:pt x="18" y="31"/>
                  <a:pt x="18" y="31"/>
                </a:cubicBezTo>
                <a:close/>
                <a:moveTo>
                  <a:pt x="121" y="25"/>
                </a:moveTo>
                <a:cubicBezTo>
                  <a:pt x="121" y="29"/>
                  <a:pt x="121" y="29"/>
                  <a:pt x="121" y="29"/>
                </a:cubicBezTo>
                <a:cubicBezTo>
                  <a:pt x="121" y="29"/>
                  <a:pt x="111" y="28"/>
                  <a:pt x="110" y="28"/>
                </a:cubicBezTo>
                <a:cubicBezTo>
                  <a:pt x="108" y="27"/>
                  <a:pt x="107" y="25"/>
                  <a:pt x="107" y="25"/>
                </a:cubicBezTo>
                <a:lnTo>
                  <a:pt x="121" y="25"/>
                </a:lnTo>
                <a:close/>
              </a:path>
            </a:pathLst>
          </a:custGeom>
          <a:solidFill>
            <a:srgbClr val="4C4A9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597259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7436</TotalTime>
  <Words>4175</Words>
  <Application>Microsoft Office PowerPoint</Application>
  <PresentationFormat>Format A4 (210 x 297 mm)</PresentationFormat>
  <Paragraphs>167</Paragraphs>
  <Slides>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Calibri Light</vt:lpstr>
      <vt:lpstr>Freestyle Script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Albert</dc:creator>
  <cp:lastModifiedBy>mairie saint nazaire en royans</cp:lastModifiedBy>
  <cp:revision>340</cp:revision>
  <cp:lastPrinted>2022-09-30T08:38:30Z</cp:lastPrinted>
  <dcterms:created xsi:type="dcterms:W3CDTF">2020-06-02T13:53:19Z</dcterms:created>
  <dcterms:modified xsi:type="dcterms:W3CDTF">2022-09-30T08:41:27Z</dcterms:modified>
</cp:coreProperties>
</file>